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6" r:id="rId2"/>
    <p:sldId id="339" r:id="rId3"/>
    <p:sldId id="347" r:id="rId4"/>
    <p:sldId id="348" r:id="rId5"/>
    <p:sldId id="349" r:id="rId6"/>
    <p:sldId id="350" r:id="rId7"/>
    <p:sldId id="351" r:id="rId8"/>
    <p:sldId id="352" r:id="rId9"/>
    <p:sldId id="353" r:id="rId10"/>
    <p:sldId id="340" r:id="rId11"/>
    <p:sldId id="341" r:id="rId12"/>
    <p:sldId id="342" r:id="rId13"/>
    <p:sldId id="343" r:id="rId14"/>
    <p:sldId id="344" r:id="rId15"/>
    <p:sldId id="345" r:id="rId16"/>
    <p:sldId id="346" r:id="rId17"/>
    <p:sldId id="256" r:id="rId18"/>
    <p:sldId id="257" r:id="rId19"/>
    <p:sldId id="258" r:id="rId20"/>
    <p:sldId id="282" r:id="rId21"/>
    <p:sldId id="283" r:id="rId22"/>
    <p:sldId id="285" r:id="rId23"/>
    <p:sldId id="286" r:id="rId24"/>
    <p:sldId id="308" r:id="rId25"/>
    <p:sldId id="326" r:id="rId26"/>
    <p:sldId id="354" r:id="rId27"/>
    <p:sldId id="355" r:id="rId28"/>
    <p:sldId id="356" r:id="rId29"/>
    <p:sldId id="357" r:id="rId30"/>
    <p:sldId id="297" r:id="rId31"/>
    <p:sldId id="317" r:id="rId32"/>
    <p:sldId id="318" r:id="rId33"/>
    <p:sldId id="316" r:id="rId34"/>
    <p:sldId id="321" r:id="rId35"/>
    <p:sldId id="314" r:id="rId36"/>
    <p:sldId id="315" r:id="rId37"/>
    <p:sldId id="312" r:id="rId38"/>
    <p:sldId id="313" r:id="rId39"/>
    <p:sldId id="320" r:id="rId40"/>
    <p:sldId id="319" r:id="rId41"/>
    <p:sldId id="322" r:id="rId42"/>
    <p:sldId id="323" r:id="rId43"/>
    <p:sldId id="324" r:id="rId44"/>
    <p:sldId id="331" r:id="rId45"/>
    <p:sldId id="332" r:id="rId46"/>
    <p:sldId id="333" r:id="rId47"/>
    <p:sldId id="334" r:id="rId48"/>
    <p:sldId id="325" r:id="rId49"/>
    <p:sldId id="328" r:id="rId50"/>
    <p:sldId id="329" r:id="rId51"/>
    <p:sldId id="327" r:id="rId52"/>
    <p:sldId id="33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2890" autoAdjust="0"/>
  </p:normalViewPr>
  <p:slideViewPr>
    <p:cSldViewPr>
      <p:cViewPr varScale="1">
        <p:scale>
          <a:sx n="65" d="100"/>
          <a:sy n="65" d="100"/>
        </p:scale>
        <p:origin x="-13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22B3C-687A-4634-B1D3-9AB8772D77A3}" type="datetimeFigureOut">
              <a:rPr lang="en-US" smtClean="0"/>
              <a:pPr/>
              <a:t>12/7/2009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2B9997-325B-490F-BDF2-B38805DFB80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rff.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Campaigning</a:t>
            </a:r>
            <a:r>
              <a:rPr lang="en-GB" baseline="0" dirty="0" smtClean="0"/>
              <a:t> with our partners during the G20 Summit and at the time of the Global Peace Tour.</a:t>
            </a:r>
          </a:p>
          <a:p>
            <a:r>
              <a:rPr lang="en-GB" baseline="0" dirty="0" smtClean="0"/>
              <a:t>Carrying a banner together with Nick Dearden, President of Jubilee Debt Campaign.</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Dr </a:t>
            </a:r>
            <a:r>
              <a:rPr lang="en-GB" dirty="0" err="1" smtClean="0"/>
              <a:t>Marios</a:t>
            </a:r>
            <a:r>
              <a:rPr lang="en-GB" dirty="0" smtClean="0"/>
              <a:t> </a:t>
            </a:r>
            <a:r>
              <a:rPr lang="en-GB" dirty="0" err="1" smtClean="0"/>
              <a:t>Gerogiakas</a:t>
            </a:r>
            <a:r>
              <a:rPr lang="en-GB" dirty="0" smtClean="0"/>
              <a:t> has been promoting an Environment Awareness Chapter in the</a:t>
            </a:r>
            <a:r>
              <a:rPr lang="en-GB" baseline="0" dirty="0" smtClean="0"/>
              <a:t> UK. There have been several meetings in 2008 and in 2009. It is easy to explain the need for a change of values and lifestyles through these occasions. Several famous people will speak in future meetings in the Autumn. Insert is a recent events with Dr </a:t>
            </a:r>
            <a:r>
              <a:rPr lang="en-GB" baseline="0" dirty="0" err="1" smtClean="0"/>
              <a:t>Yacob</a:t>
            </a:r>
            <a:r>
              <a:rPr lang="en-GB" baseline="0" dirty="0" smtClean="0"/>
              <a:t> </a:t>
            </a:r>
            <a:r>
              <a:rPr lang="en-GB" baseline="0" dirty="0" err="1" smtClean="0"/>
              <a:t>Mulugetta</a:t>
            </a:r>
            <a:r>
              <a:rPr lang="en-GB" baseline="0" dirty="0" smtClean="0"/>
              <a:t> of Surrey University.</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Marriage and Family committee has had a number of events during the last two years. This</a:t>
            </a:r>
            <a:r>
              <a:rPr lang="en-GB" baseline="0" dirty="0" smtClean="0"/>
              <a:t> was a recent event on the UN International Day of Families another was held jointly with the Women’s Federation for World Peace.</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GB" dirty="0" smtClean="0"/>
              <a:t>John</a:t>
            </a:r>
            <a:r>
              <a:rPr lang="en-GB" baseline="0" dirty="0" smtClean="0"/>
              <a:t> Grogan MP </a:t>
            </a:r>
          </a:p>
          <a:p>
            <a:pPr algn="ctr"/>
            <a:r>
              <a:rPr lang="en-GB" baseline="0" dirty="0" smtClean="0"/>
              <a:t>August 22</a:t>
            </a:r>
            <a:r>
              <a:rPr lang="en-GB" baseline="30000" dirty="0" smtClean="0"/>
              <a:t>nd</a:t>
            </a:r>
            <a:r>
              <a:rPr lang="en-GB" baseline="0" dirty="0" smtClean="0"/>
              <a:t> 2009 </a:t>
            </a:r>
          </a:p>
          <a:p>
            <a:pPr algn="ctr"/>
            <a:r>
              <a:rPr lang="en-GB" baseline="0" dirty="0" smtClean="0"/>
              <a:t>Cultural Programme – An Oriental Experience</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26</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 Oriental Experience – World Cultural Association   - August 22</a:t>
            </a:r>
            <a:r>
              <a:rPr lang="en-GB" baseline="30000" dirty="0" smtClean="0"/>
              <a:t>nd</a:t>
            </a:r>
            <a:r>
              <a:rPr lang="en-GB" dirty="0" smtClean="0"/>
              <a:t>  Peter Graham</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Sakura Club have performed in many venues to promote UPF. They</a:t>
            </a:r>
            <a:r>
              <a:rPr lang="en-GB" baseline="0" dirty="0" smtClean="0"/>
              <a:t> have joined together with others to form a cultural group called </a:t>
            </a:r>
            <a:r>
              <a:rPr lang="en-GB" dirty="0" smtClean="0"/>
              <a:t>Artists for Peace.</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Interfaith Committee and the British Academy</a:t>
            </a:r>
            <a:r>
              <a:rPr lang="en-GB" baseline="0" dirty="0" smtClean="0"/>
              <a:t> for World Peace, (UK’s Professors for World Peace Academy) held a joint event on the 11</a:t>
            </a:r>
            <a:r>
              <a:rPr lang="en-GB" baseline="30000" dirty="0" smtClean="0"/>
              <a:t>th</a:t>
            </a:r>
            <a:r>
              <a:rPr lang="en-GB" baseline="0" dirty="0" smtClean="0"/>
              <a:t> of June to launch a book of Professor Ursula King. </a:t>
            </a:r>
            <a:r>
              <a:rPr lang="en-GB" dirty="0" smtClean="0"/>
              <a:t>Professor King introduced True Mother so</a:t>
            </a:r>
            <a:r>
              <a:rPr lang="en-GB" baseline="0" dirty="0" smtClean="0"/>
              <a:t> warmly in 1993 during the speaking tour visit to the UK. She has been a friend of the Movement since the early 1980’s. A young Imam </a:t>
            </a:r>
            <a:r>
              <a:rPr lang="en-GB" baseline="0" dirty="0" err="1" smtClean="0"/>
              <a:t>Mahmadou</a:t>
            </a:r>
            <a:r>
              <a:rPr lang="en-GB" baseline="0" dirty="0" smtClean="0"/>
              <a:t> </a:t>
            </a:r>
            <a:r>
              <a:rPr lang="en-GB" baseline="0" dirty="0" err="1" smtClean="0"/>
              <a:t>Bocoum</a:t>
            </a:r>
            <a:r>
              <a:rPr lang="en-GB" baseline="0" dirty="0" smtClean="0"/>
              <a:t> is responding to her book in this photograph. </a:t>
            </a:r>
            <a:r>
              <a:rPr lang="en-GB" dirty="0" smtClean="0"/>
              <a:t>Jay </a:t>
            </a:r>
            <a:r>
              <a:rPr lang="en-GB" dirty="0" err="1" smtClean="0"/>
              <a:t>Lakhani</a:t>
            </a:r>
            <a:r>
              <a:rPr lang="en-GB" dirty="0" smtClean="0"/>
              <a:t>,</a:t>
            </a:r>
            <a:r>
              <a:rPr lang="en-GB" baseline="0" dirty="0" smtClean="0"/>
              <a:t> the </a:t>
            </a:r>
            <a:r>
              <a:rPr lang="en-GB" dirty="0" smtClean="0"/>
              <a:t>Hindu Council – UK Education Director, responding to Professor Ursula King’s book. </a:t>
            </a:r>
          </a:p>
          <a:p>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30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Ruth Tanner is the Policy Officer of War on Want.</a:t>
            </a:r>
            <a:r>
              <a:rPr lang="en-GB" baseline="0" dirty="0" smtClean="0"/>
              <a:t> This is a large NGO campaigning for action to help the poor all around the world. She has spoken several times on the same platform as us.</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Bishop Riah Abu El-Assal is a good friend of ours and has helped us to</a:t>
            </a:r>
            <a:r>
              <a:rPr lang="en-GB" baseline="0" dirty="0" smtClean="0"/>
              <a:t> get to know significant religious and political leaders.</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UPF in partnership with</a:t>
            </a:r>
            <a:r>
              <a:rPr lang="en-GB" baseline="0" dirty="0" smtClean="0"/>
              <a:t> Global Vision 2000 – an economic values think tank - ‘Global Economic and Financial Meltdown and the Need for a Paradigm Shift’ . Held in the House of Lords with Lord King as our host. Lord King is a Patron of UPF. He allows us to hold meetings in Parliament that are both prestigious and free. We have had approximately 20 events in Parliament now and regularly attend other group’s events in Parliament.  Two Ambassadors for Peace asked us to assist them to be selected as a Lord by gaining support for their campaign from the MPs and Lords that we know well.  </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17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Kelvin Hopkins MP likes our work with Millennium Development Goals and</a:t>
            </a:r>
            <a:r>
              <a:rPr lang="en-GB" baseline="0" dirty="0" smtClean="0"/>
              <a:t> global fairness involved in the slogan ‘One Family Under God’. He got to know us through our work with other groups such as Jubilee Debt Campaign and War on Want. </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18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Lord Ahmed came to listen to the speakers but was invited to speak</a:t>
            </a:r>
            <a:r>
              <a:rPr lang="en-GB" baseline="0" dirty="0" smtClean="0"/>
              <a:t> as well. </a:t>
            </a:r>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19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Lord King of West</a:t>
            </a:r>
            <a:r>
              <a:rPr lang="en-GB" baseline="0" dirty="0" smtClean="0"/>
              <a:t> Bromwich</a:t>
            </a:r>
            <a:r>
              <a:rPr lang="en-GB" dirty="0" smtClean="0"/>
              <a:t> has been a</a:t>
            </a:r>
            <a:r>
              <a:rPr lang="en-GB" baseline="0" dirty="0" smtClean="0"/>
              <a:t> strong supporter of UPF. He opened the Peace Council and stayed throughout the day.</a:t>
            </a:r>
          </a:p>
          <a:p>
            <a:r>
              <a:rPr lang="en-GB" baseline="0" dirty="0" smtClean="0"/>
              <a:t>The Peace Council allowed us to bring together all the Committees and the Branches of UPF.</a:t>
            </a:r>
          </a:p>
          <a:p>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Saleha Jaffer, Janet Baddeley and Margaret Ali have been largely responsible for </a:t>
            </a:r>
            <a:r>
              <a:rPr lang="en-GB" dirty="0" err="1" smtClean="0"/>
              <a:t>UPF’s</a:t>
            </a:r>
            <a:r>
              <a:rPr lang="en-GB" dirty="0" smtClean="0"/>
              <a:t> many</a:t>
            </a:r>
            <a:r>
              <a:rPr lang="en-GB" baseline="0" dirty="0" smtClean="0"/>
              <a:t> Community Cohesion activities. They are planning to hold a large event for Forgiveness and Reconciliation  on October 4</a:t>
            </a:r>
            <a:r>
              <a:rPr lang="en-GB" baseline="30000" dirty="0" smtClean="0"/>
              <a:t>th</a:t>
            </a:r>
            <a:r>
              <a:rPr lang="en-GB" baseline="0" dirty="0" smtClean="0"/>
              <a:t>. Tom Brake MP, Lord Parekh, </a:t>
            </a:r>
            <a:r>
              <a:rPr lang="en-GB" baseline="0" dirty="0" err="1" smtClean="0"/>
              <a:t>Yasmin</a:t>
            </a:r>
            <a:r>
              <a:rPr lang="en-GB" baseline="0" dirty="0" smtClean="0"/>
              <a:t> </a:t>
            </a:r>
            <a:r>
              <a:rPr lang="en-GB" baseline="0" dirty="0" err="1" smtClean="0"/>
              <a:t>Alibhai</a:t>
            </a:r>
            <a:r>
              <a:rPr lang="en-GB" baseline="0" dirty="0" smtClean="0"/>
              <a:t> Brown and Keith Best, the Chief Executive of the Immigration Advisory Service will be speaking on the Benefits of Immigration to the UK on November 24</a:t>
            </a:r>
            <a:r>
              <a:rPr lang="en-GB" baseline="30000" dirty="0" smtClean="0"/>
              <a:t>th</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i="1" dirty="0" smtClean="0"/>
          </a:p>
          <a:p>
            <a:r>
              <a:rPr lang="en-GB" i="0" dirty="0" smtClean="0"/>
              <a:t>Gene </a:t>
            </a:r>
            <a:r>
              <a:rPr lang="en-GB" i="0" dirty="0" err="1" smtClean="0"/>
              <a:t>Alcantara</a:t>
            </a:r>
            <a:r>
              <a:rPr lang="en-GB" i="0" dirty="0" smtClean="0"/>
              <a:t>, who is </a:t>
            </a:r>
            <a:r>
              <a:rPr lang="en-GB" i="0" smtClean="0"/>
              <a:t>a Philippine</a:t>
            </a:r>
            <a:r>
              <a:rPr lang="en-GB" i="0" baseline="0" smtClean="0"/>
              <a:t> </a:t>
            </a:r>
            <a:r>
              <a:rPr lang="en-GB" i="0" dirty="0" smtClean="0"/>
              <a:t>journalist settled in the UK, announced to the Peace Council and then to his community in the UK that they should support the Mindanao Peace Initiative. This has been widely supported within the community. He wrote to them saying:</a:t>
            </a:r>
          </a:p>
          <a:p>
            <a:endParaRPr lang="en-GB" i="1" dirty="0" smtClean="0"/>
          </a:p>
          <a:p>
            <a:r>
              <a:rPr lang="en-GB" i="1" dirty="0" smtClean="0"/>
              <a:t>‘You will know that the conflict in Mindanao continues to cause pain and suffering, dislocation and costs in terms of the economy, loss of human life, increased poverty and destruction of localities. As we have also seen recently the situation allows kidnap-for-ransom activities which create fear and deflect tourism and investment in the region.</a:t>
            </a:r>
          </a:p>
          <a:p>
            <a:r>
              <a:rPr lang="en-GB" i="1" dirty="0" smtClean="0"/>
              <a:t>I am writing to tell you that a Mindanao Peace Initiative was launched during the Global Peace Festival Mindanao in September 2008. The event was co-sponsored by the Universal Peace Federation (UPF), the Philippine Government at national and local levels, and non governmental organisations. Enclosed herewith please find the Declaration of the Inauguration of the Mindanao Peace Initiative (</a:t>
            </a:r>
            <a:r>
              <a:rPr lang="en-GB" i="1" dirty="0" err="1" smtClean="0"/>
              <a:t>MinPI</a:t>
            </a:r>
            <a:r>
              <a:rPr lang="en-GB" i="1" dirty="0" smtClean="0"/>
              <a:t>).</a:t>
            </a:r>
          </a:p>
          <a:p>
            <a:r>
              <a:rPr lang="en-GB" i="1" dirty="0" smtClean="0"/>
              <a:t>In our desire to get involved in the pursuit of peace in Mindanao and help our compatriots there, we have set up a UK Committee to support and seek funding for the </a:t>
            </a:r>
            <a:r>
              <a:rPr lang="en-GB" i="1" dirty="0" err="1" smtClean="0"/>
              <a:t>MinPI</a:t>
            </a:r>
            <a:r>
              <a:rPr lang="en-GB" i="1" dirty="0" smtClean="0"/>
              <a:t>. I hope you will be able to join us and contribute to the peace efforts.</a:t>
            </a:r>
          </a:p>
          <a:p>
            <a:r>
              <a:rPr lang="en-GB" i="1" dirty="0" smtClean="0"/>
              <a:t>A couple of projects we will be supporting this year are the </a:t>
            </a:r>
            <a:r>
              <a:rPr lang="en-GB" i="1" dirty="0" err="1" smtClean="0"/>
              <a:t>Lanao</a:t>
            </a:r>
            <a:r>
              <a:rPr lang="en-GB" i="1" dirty="0" smtClean="0"/>
              <a:t> Del </a:t>
            </a:r>
            <a:r>
              <a:rPr lang="en-GB" i="1" dirty="0" err="1" smtClean="0"/>
              <a:t>Norte</a:t>
            </a:r>
            <a:r>
              <a:rPr lang="en-GB" i="1" dirty="0" smtClean="0"/>
              <a:t> (LDN) Peace School Model, and the First Mindanao </a:t>
            </a:r>
            <a:r>
              <a:rPr lang="en-GB" i="1" dirty="0" err="1" smtClean="0"/>
              <a:t>Hiphop</a:t>
            </a:r>
            <a:r>
              <a:rPr lang="en-GB" i="1" dirty="0" smtClean="0"/>
              <a:t> Convention to be held in August 2009. </a:t>
            </a:r>
          </a:p>
          <a:p>
            <a:r>
              <a:rPr lang="en-GB" i="1" dirty="0" smtClean="0"/>
              <a:t>With Service For Peace we are also exploring the possibility of advocating volunteerism and service in LDN and </a:t>
            </a:r>
            <a:r>
              <a:rPr lang="en-GB" i="1" dirty="0" err="1" smtClean="0"/>
              <a:t>Davao</a:t>
            </a:r>
            <a:r>
              <a:rPr lang="en-GB" i="1" dirty="0" smtClean="0"/>
              <a:t> City, as well as implementing micro financing and soft loans for young entrepreneurs and women.</a:t>
            </a:r>
          </a:p>
          <a:p>
            <a:r>
              <a:rPr lang="en-GB" i="1" dirty="0" smtClean="0"/>
              <a:t>The </a:t>
            </a:r>
            <a:r>
              <a:rPr lang="en-GB" i="1" dirty="0" err="1" smtClean="0"/>
              <a:t>MinPI</a:t>
            </a:r>
            <a:r>
              <a:rPr lang="en-GB" i="1" dirty="0" smtClean="0"/>
              <a:t> UK Committee will be overseen by UPF and its partners, particularly in the Filipino community. Administration and handling of contributions/sponsorships will be provided by International Relief Friendship Foundation, Inc. (IRFF), a UK charity organization [http://www.irff.org/]. Execution on the ground in Mindanao will be the responsibility of Service For Peace [</a:t>
            </a:r>
            <a:r>
              <a:rPr lang="en-GB" i="1" dirty="0" err="1" smtClean="0"/>
              <a:t>www.serviceforpeace.org</a:t>
            </a:r>
            <a:r>
              <a:rPr lang="en-GB" i="1" dirty="0" smtClean="0"/>
              <a:t>] and partner Filipino NGOs. </a:t>
            </a:r>
          </a:p>
          <a:p>
            <a:r>
              <a:rPr lang="en-GB" i="1" dirty="0" smtClean="0"/>
              <a:t>I would be grateful if you could please forward this to friends and </a:t>
            </a:r>
            <a:r>
              <a:rPr lang="en-GB" i="1" dirty="0" err="1" smtClean="0"/>
              <a:t>kababayans</a:t>
            </a:r>
            <a:r>
              <a:rPr lang="en-GB" i="1" dirty="0" smtClean="0"/>
              <a:t> who might be interested in getting involved or to contribute financial and other help. If anybody wishes to provide any financial help, please go directly to </a:t>
            </a:r>
            <a:r>
              <a:rPr lang="en-GB" i="1" dirty="0" smtClean="0">
                <a:hlinkClick r:id="rId3"/>
              </a:rPr>
              <a:t>http://www.irff.org/</a:t>
            </a:r>
            <a:r>
              <a:rPr lang="en-GB" i="1" dirty="0" smtClean="0"/>
              <a:t> to do so, specifying your contribution is for the Mindanao Peace Initiative UK.’</a:t>
            </a:r>
          </a:p>
          <a:p>
            <a:endParaRPr lang="en-GB" i="1" dirty="0"/>
          </a:p>
        </p:txBody>
      </p:sp>
      <p:sp>
        <p:nvSpPr>
          <p:cNvPr id="4" name="Slide Number Placeholder 3"/>
          <p:cNvSpPr>
            <a:spLocks noGrp="1"/>
          </p:cNvSpPr>
          <p:nvPr>
            <p:ph type="sldNum" sz="quarter" idx="10"/>
          </p:nvPr>
        </p:nvSpPr>
        <p:spPr/>
        <p:txBody>
          <a:bodyPr/>
          <a:lstStyle/>
          <a:p>
            <a:fld id="{902B9997-325B-490F-BDF2-B38805DFB806}" type="slidenum">
              <a:rPr lang="en-GB" smtClean="0"/>
              <a:pPr/>
              <a:t>22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748B7-DE28-44A1-B6E2-B54889D5619E}" type="datetimeFigureOut">
              <a:rPr lang="en-US" smtClean="0"/>
              <a:pPr/>
              <a:t>12/7/2009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748B7-DE28-44A1-B6E2-B54889D5619E}" type="datetimeFigureOut">
              <a:rPr lang="en-US" smtClean="0"/>
              <a:pPr/>
              <a:t>12/7/2009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748B7-DE28-44A1-B6E2-B54889D5619E}" type="datetimeFigureOut">
              <a:rPr lang="en-US" smtClean="0"/>
              <a:pPr/>
              <a:t>12/7/2009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748B7-DE28-44A1-B6E2-B54889D5619E}" type="datetimeFigureOut">
              <a:rPr lang="en-US" smtClean="0"/>
              <a:pPr/>
              <a:t>12/7/2009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748B7-DE28-44A1-B6E2-B54889D5619E}" type="datetimeFigureOut">
              <a:rPr lang="en-US" smtClean="0"/>
              <a:pPr/>
              <a:t>12/7/2009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748B7-DE28-44A1-B6E2-B54889D5619E}" type="datetimeFigureOut">
              <a:rPr lang="en-US" smtClean="0"/>
              <a:pPr/>
              <a:t>12/7/2009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748B7-DE28-44A1-B6E2-B54889D5619E}" type="datetimeFigureOut">
              <a:rPr lang="en-US" smtClean="0"/>
              <a:pPr/>
              <a:t>12/7/2009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748B7-DE28-44A1-B6E2-B54889D5619E}" type="datetimeFigureOut">
              <a:rPr lang="en-US" smtClean="0"/>
              <a:pPr/>
              <a:t>12/7/2009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748B7-DE28-44A1-B6E2-B54889D5619E}" type="datetimeFigureOut">
              <a:rPr lang="en-US" smtClean="0"/>
              <a:pPr/>
              <a:t>12/7/2009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748B7-DE28-44A1-B6E2-B54889D5619E}" type="datetimeFigureOut">
              <a:rPr lang="en-US" smtClean="0"/>
              <a:pPr/>
              <a:t>12/7/2009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748B7-DE28-44A1-B6E2-B54889D5619E}" type="datetimeFigureOut">
              <a:rPr lang="en-US" smtClean="0"/>
              <a:pPr/>
              <a:t>12/7/2009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C289D-08C5-4411-92B8-1F74705175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748B7-DE28-44A1-B6E2-B54889D5619E}" type="datetimeFigureOut">
              <a:rPr lang="en-US" smtClean="0"/>
              <a:pPr/>
              <a:t>12/7/2009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C289D-08C5-4411-92B8-1F74705175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Universal Peace Federation – UK</a:t>
            </a:r>
            <a:br>
              <a:rPr lang="en-GB" b="1" dirty="0" smtClean="0"/>
            </a:br>
            <a:r>
              <a:rPr lang="en-GB" b="1" dirty="0" smtClean="0"/>
              <a:t>Activities 2009</a:t>
            </a:r>
            <a:endParaRPr lang="en-GB" dirty="0"/>
          </a:p>
        </p:txBody>
      </p:sp>
      <p:pic>
        <p:nvPicPr>
          <p:cNvPr id="4" name="Content Placeholder 3" descr="UPF - logos 20.jpg"/>
          <p:cNvPicPr>
            <a:picLocks noGrp="1" noChangeAspect="1"/>
          </p:cNvPicPr>
          <p:nvPr>
            <p:ph idx="1"/>
          </p:nvPr>
        </p:nvPicPr>
        <p:blipFill>
          <a:blip r:embed="rId2" cstate="print"/>
          <a:stretch>
            <a:fillRect/>
          </a:stretch>
        </p:blipFill>
        <p:spPr>
          <a:xfrm>
            <a:off x="2423600" y="1600200"/>
            <a:ext cx="4296800" cy="4525963"/>
          </a:xfrm>
        </p:spPr>
      </p:pic>
    </p:spTree>
  </p:cSld>
  <p:clrMapOvr>
    <a:masterClrMapping/>
  </p:clrMapOvr>
  <p:transition advTm="118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Documents and Settings\Thinker\Desktop\07 wanted 3 faiths celebrations 12th april\1 IMG_0006.JPG"/>
          <p:cNvPicPr>
            <a:picLocks noChangeAspect="1" noChangeArrowheads="1"/>
          </p:cNvPicPr>
          <p:nvPr/>
        </p:nvPicPr>
        <p:blipFill>
          <a:blip r:embed="rId2" cstate="print"/>
          <a:srcRect/>
          <a:stretch>
            <a:fillRect/>
          </a:stretch>
        </p:blipFill>
        <p:spPr bwMode="auto">
          <a:xfrm>
            <a:off x="0" y="0"/>
            <a:ext cx="9143380" cy="6858000"/>
          </a:xfrm>
          <a:prstGeom prst="rect">
            <a:avLst/>
          </a:prstGeom>
          <a:noFill/>
        </p:spPr>
      </p:pic>
      <p:sp>
        <p:nvSpPr>
          <p:cNvPr id="5" name="Title 1"/>
          <p:cNvSpPr txBox="1">
            <a:spLocks/>
          </p:cNvSpPr>
          <p:nvPr/>
        </p:nvSpPr>
        <p:spPr>
          <a:xfrm>
            <a:off x="0" y="5500702"/>
            <a:ext cx="9144000" cy="135729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Joint Celebration: Three </a:t>
            </a:r>
            <a:r>
              <a:rPr kumimoji="0" lang="en-GB" sz="4400" b="1" i="0" u="none" strike="noStrike" kern="1200" cap="none" spc="0" normalizeH="0" baseline="0" noProof="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Abrahamic</a:t>
            </a: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 Faiths April 14</a:t>
            </a:r>
            <a:r>
              <a:rPr kumimoji="0" lang="en-GB" sz="4400" b="1" i="0" u="none" strike="noStrike" kern="1200" cap="none" spc="0" normalizeH="0" baseline="3000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th</a:t>
            </a: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 2009</a:t>
            </a: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Documents and Settings\Thinker\Desktop\07 wanted 3 faiths celebrations 12th april\2 IMG_0031.JPG"/>
          <p:cNvPicPr>
            <a:picLocks noChangeAspect="1" noChangeArrowheads="1"/>
          </p:cNvPicPr>
          <p:nvPr/>
        </p:nvPicPr>
        <p:blipFill>
          <a:blip r:embed="rId2" cstate="print"/>
          <a:srcRect/>
          <a:stretch>
            <a:fillRect/>
          </a:stretch>
        </p:blipFill>
        <p:spPr bwMode="auto">
          <a:xfrm>
            <a:off x="0" y="0"/>
            <a:ext cx="9143380" cy="6858000"/>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Joint Celebration: Three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Abrahamic</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Faiths April 14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Documents and Settings\Thinker\Desktop\07 wanted 3 faiths celebrations 12th april\3 IMG_0021 Edwin Shuker.jpg"/>
          <p:cNvPicPr>
            <a:picLocks noChangeAspect="1" noChangeArrowheads="1"/>
          </p:cNvPicPr>
          <p:nvPr/>
        </p:nvPicPr>
        <p:blipFill>
          <a:blip r:embed="rId2" cstate="print"/>
          <a:srcRect/>
          <a:stretch>
            <a:fillRect/>
          </a:stretch>
        </p:blipFill>
        <p:spPr bwMode="auto">
          <a:xfrm>
            <a:off x="0" y="-1"/>
            <a:ext cx="9144000" cy="7336527"/>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Joint Celebration: Three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Abrahamic</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Faiths April 14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Documents and Settings\Thinker\Desktop\07 wanted 3 faiths celebrations 12th april\4 IMG_0044.JPG"/>
          <p:cNvPicPr>
            <a:picLocks noChangeAspect="1" noChangeArrowheads="1"/>
          </p:cNvPicPr>
          <p:nvPr/>
        </p:nvPicPr>
        <p:blipFill>
          <a:blip r:embed="rId2" cstate="print"/>
          <a:srcRect/>
          <a:stretch>
            <a:fillRect/>
          </a:stretch>
        </p:blipFill>
        <p:spPr bwMode="auto">
          <a:xfrm>
            <a:off x="0" y="-1"/>
            <a:ext cx="9144000" cy="6858465"/>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Peace Council</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July 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2009</a:t>
            </a: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Documents and Settings\Thinker\Desktop\07 wanted 3 faiths celebrations 12th april\5 IMG_0045.JPG"/>
          <p:cNvPicPr>
            <a:picLocks noChangeAspect="1" noChangeArrowheads="1"/>
          </p:cNvPicPr>
          <p:nvPr/>
        </p:nvPicPr>
        <p:blipFill>
          <a:blip r:embed="rId2" cstate="print"/>
          <a:srcRect/>
          <a:stretch>
            <a:fillRect/>
          </a:stretch>
        </p:blipFill>
        <p:spPr bwMode="auto">
          <a:xfrm>
            <a:off x="-3328988" y="268288"/>
            <a:ext cx="15605126" cy="11704637"/>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Documents and Settings\Thinker\Desktop\07 wanted 3 faiths celebrations 12th april\6 IMG_3614.JPG"/>
          <p:cNvPicPr>
            <a:picLocks noChangeAspect="1" noChangeArrowheads="1"/>
          </p:cNvPicPr>
          <p:nvPr/>
        </p:nvPicPr>
        <p:blipFill>
          <a:blip r:embed="rId2" cstate="print"/>
          <a:srcRect r="11111"/>
          <a:stretch>
            <a:fillRect/>
          </a:stretch>
        </p:blipFill>
        <p:spPr bwMode="auto">
          <a:xfrm>
            <a:off x="0" y="1"/>
            <a:ext cx="9144000" cy="6858000"/>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Joint Celebration: Three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Abrahamic</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Faiths April 14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Documents and Settings\Thinker\Desktop\07 wanted 3 faiths celebrations 12th april\7 IMG_3579 quran2.jpg"/>
          <p:cNvPicPr>
            <a:picLocks noChangeAspect="1" noChangeArrowheads="1"/>
          </p:cNvPicPr>
          <p:nvPr/>
        </p:nvPicPr>
        <p:blipFill>
          <a:blip r:embed="rId2" cstate="print"/>
          <a:srcRect l="3472" r="7639"/>
          <a:stretch>
            <a:fillRect/>
          </a:stretch>
        </p:blipFill>
        <p:spPr bwMode="auto">
          <a:xfrm>
            <a:off x="0" y="0"/>
            <a:ext cx="9144000" cy="6858000"/>
          </a:xfrm>
          <a:prstGeom prst="rect">
            <a:avLst/>
          </a:prstGeom>
          <a:noFill/>
        </p:spPr>
      </p:pic>
      <p:sp>
        <p:nvSpPr>
          <p:cNvPr id="7"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Joint Celebration: Three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Abrahamic</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Faiths April 14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hol130709 022 Lord King.jpg"/>
          <p:cNvPicPr>
            <a:picLocks noChangeAspect="1"/>
          </p:cNvPicPr>
          <p:nvPr/>
        </p:nvPicPr>
        <p:blipFill>
          <a:blip r:embed="rId3" cstate="print"/>
          <a:stretch>
            <a:fillRect/>
          </a:stretch>
        </p:blipFill>
        <p:spPr>
          <a:xfrm>
            <a:off x="0" y="0"/>
            <a:ext cx="9144000" cy="6858000"/>
          </a:xfrm>
          <a:prstGeom prst="rect">
            <a:avLst/>
          </a:prstGeom>
        </p:spPr>
      </p:pic>
      <p:sp>
        <p:nvSpPr>
          <p:cNvPr id="6" name="Title 1"/>
          <p:cNvSpPr txBox="1">
            <a:spLocks/>
          </p:cNvSpPr>
          <p:nvPr/>
        </p:nvSpPr>
        <p:spPr>
          <a:xfrm>
            <a:off x="0" y="5286388"/>
            <a:ext cx="9144000" cy="1571612"/>
          </a:xfrm>
          <a:prstGeom prst="rect">
            <a:avLst/>
          </a:prstGeom>
          <a:ln>
            <a:solidFill>
              <a:schemeClr val="tx2">
                <a:lumMod val="40000"/>
                <a:lumOff val="60000"/>
              </a:schemeClr>
            </a:solidFill>
          </a:ln>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51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House of Lords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Lord King - July 13</a:t>
            </a:r>
            <a:r>
              <a:rPr lang="en-GB" sz="51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a:t>
            </a:r>
            <a:r>
              <a:rPr lang="en-GB"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2009</a:t>
            </a:r>
          </a:p>
          <a:p>
            <a:pPr lvl="0" algn="ctr">
              <a:spcBef>
                <a:spcPct val="0"/>
              </a:spcBef>
              <a:defRPr/>
            </a:pPr>
            <a:r>
              <a:rPr lang="en-GB" sz="4400" b="1" i="1" dirty="0" smtClean="0">
                <a:solidFill>
                  <a:schemeClr val="bg1"/>
                </a:solidFill>
              </a:rPr>
              <a:t>Global Economic and Financial Meltdown and the Need for a Paradigm Shift’</a:t>
            </a:r>
            <a:endParaRPr kumimoji="0" lang="en-US" sz="4400" b="1" i="1"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l130709 024 Kelvin Hopkins MP.jpg"/>
          <p:cNvPicPr>
            <a:picLocks noGrp="1" noChangeAspect="1"/>
          </p:cNvPicPr>
          <p:nvPr>
            <p:ph idx="1"/>
          </p:nvPr>
        </p:nvPicPr>
        <p:blipFill>
          <a:blip r:embed="rId3" cstate="print">
            <a:lum bright="10000"/>
          </a:blip>
          <a:srcRect t="18194" b="24176"/>
          <a:stretch>
            <a:fillRect/>
          </a:stretch>
        </p:blipFill>
        <p:spPr>
          <a:xfrm>
            <a:off x="0" y="0"/>
            <a:ext cx="9144000" cy="6858000"/>
          </a:xfrm>
        </p:spPr>
      </p:pic>
      <p:sp>
        <p:nvSpPr>
          <p:cNvPr id="5" name="Title 1"/>
          <p:cNvSpPr txBox="1">
            <a:spLocks/>
          </p:cNvSpPr>
          <p:nvPr/>
        </p:nvSpPr>
        <p:spPr>
          <a:xfrm>
            <a:off x="0" y="5357826"/>
            <a:ext cx="9144000" cy="1500174"/>
          </a:xfrm>
          <a:prstGeom prst="rect">
            <a:avLst/>
          </a:prstGeom>
        </p:spPr>
        <p:txBody>
          <a:bodyPr vert="horz" lIns="91440" tIns="45720" rIns="91440" bIns="45720" rtlCol="0" anchor="ctr">
            <a:normAutofit fontScale="62500" lnSpcReduction="20000"/>
          </a:bodyPr>
          <a:lstStyle/>
          <a:p>
            <a:pPr lvl="0" algn="ctr">
              <a:spcBef>
                <a:spcPct val="0"/>
              </a:spcBef>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House of Lords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Kelvin Hopkins MP - July 13</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p>
          <a:p>
            <a:pPr lvl="0" algn="ctr">
              <a:spcBef>
                <a:spcPct val="0"/>
              </a:spcBef>
              <a:defRPr/>
            </a:pPr>
            <a:r>
              <a:rPr lang="en-GB" sz="4400" b="1" i="1" dirty="0" smtClean="0">
                <a:solidFill>
                  <a:schemeClr val="bg1"/>
                </a:solidFill>
              </a:rPr>
              <a:t>‘Global Economic and Financial Meltdown and the Need for a Paradigm Shift’</a:t>
            </a:r>
            <a:endParaRPr lang="en-US" sz="4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lvl="0" algn="ctr">
              <a:spcBef>
                <a:spcPct val="0"/>
              </a:spcBef>
              <a:defRPr/>
            </a:pP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hol130709 029 Lord Ahmed.jpg"/>
          <p:cNvPicPr>
            <a:picLocks noGrp="1" noChangeAspect="1"/>
          </p:cNvPicPr>
          <p:nvPr>
            <p:ph idx="1"/>
          </p:nvPr>
        </p:nvPicPr>
        <p:blipFill>
          <a:blip r:embed="rId3" cstate="print"/>
          <a:stretch>
            <a:fillRect/>
          </a:stretch>
        </p:blipFill>
        <p:spPr>
          <a:xfrm>
            <a:off x="0" y="1"/>
            <a:ext cx="9144000" cy="6858000"/>
          </a:xfrm>
        </p:spPr>
      </p:pic>
      <p:pic>
        <p:nvPicPr>
          <p:cNvPr id="8" name="Picture 7" descr="hol130709 033 Lord Ahmed.jpg"/>
          <p:cNvPicPr>
            <a:picLocks noChangeAspect="1"/>
          </p:cNvPicPr>
          <p:nvPr/>
        </p:nvPicPr>
        <p:blipFill>
          <a:blip r:embed="rId4" cstate="print"/>
          <a:srcRect l="39843" t="10416" r="21094" b="29167"/>
          <a:stretch>
            <a:fillRect/>
          </a:stretch>
        </p:blipFill>
        <p:spPr>
          <a:xfrm>
            <a:off x="0" y="3000372"/>
            <a:ext cx="2463379" cy="28575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itle 1"/>
          <p:cNvSpPr txBox="1">
            <a:spLocks/>
          </p:cNvSpPr>
          <p:nvPr/>
        </p:nvSpPr>
        <p:spPr>
          <a:xfrm>
            <a:off x="0" y="5143512"/>
            <a:ext cx="9144000" cy="1714488"/>
          </a:xfrm>
          <a:prstGeom prst="rect">
            <a:avLst/>
          </a:prstGeom>
        </p:spPr>
        <p:txBody>
          <a:bodyPr vert="horz" lIns="91440" tIns="45720" rIns="91440" bIns="45720" rtlCol="0" anchor="ctr">
            <a:normAutofit fontScale="62500" lnSpcReduction="20000"/>
          </a:bodyPr>
          <a:lstStyle/>
          <a:p>
            <a:pPr lvl="0" algn="ctr">
              <a:spcBef>
                <a:spcPct val="0"/>
              </a:spcBef>
              <a:defRPr/>
            </a:pPr>
            <a:r>
              <a:rPr kumimoji="0" lang="en-GB" sz="51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a:t>
            </a:r>
            <a:r>
              <a:rPr lang="en-GB"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House of Lords </a:t>
            </a:r>
          </a:p>
          <a:p>
            <a:pPr lvl="0" algn="ctr">
              <a:spcBef>
                <a:spcPct val="0"/>
              </a:spcBef>
              <a:defRPr/>
            </a:pPr>
            <a:r>
              <a:rPr lang="en-GB"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Lord Ahmed - July 13</a:t>
            </a:r>
            <a:r>
              <a:rPr lang="en-GB" sz="51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5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p>
          <a:p>
            <a:pPr algn="ctr">
              <a:spcBef>
                <a:spcPct val="0"/>
              </a:spcBef>
              <a:defRPr/>
            </a:pPr>
            <a:r>
              <a:rPr lang="en-GB" sz="4400" b="1" i="1" dirty="0" smtClean="0">
                <a:solidFill>
                  <a:schemeClr val="bg1"/>
                </a:solidFill>
              </a:rPr>
              <a:t>‘Global Economic and Financial Meltdown and the Need for a Paradigm Shift’</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Documents and Settings\Thinker\Desktop\01 wanted hol 2602\IMG_0036.JPG"/>
          <p:cNvPicPr>
            <a:picLocks noChangeAspect="1" noChangeArrowheads="1"/>
          </p:cNvPicPr>
          <p:nvPr/>
        </p:nvPicPr>
        <p:blipFill>
          <a:blip r:embed="rId2" cstate="print"/>
          <a:srcRect/>
          <a:stretch>
            <a:fillRect/>
          </a:stretch>
        </p:blipFill>
        <p:spPr bwMode="auto">
          <a:xfrm>
            <a:off x="0" y="-465"/>
            <a:ext cx="9144000" cy="6858466"/>
          </a:xfrm>
          <a:prstGeom prst="rect">
            <a:avLst/>
          </a:prstGeom>
          <a:noFill/>
        </p:spPr>
      </p:pic>
      <p:sp>
        <p:nvSpPr>
          <p:cNvPr id="5" name="Title 1"/>
          <p:cNvSpPr txBox="1">
            <a:spLocks/>
          </p:cNvSpPr>
          <p:nvPr/>
        </p:nvSpPr>
        <p:spPr>
          <a:xfrm>
            <a:off x="0" y="5357826"/>
            <a:ext cx="9144000" cy="1285876"/>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Commemorating Sat Guru Ram Singh: </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Non-Violent Opposition to Oppression</a:t>
            </a:r>
            <a:endPar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Co Hosted With Hindu Council - UK</a:t>
            </a: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advTm="457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026" name="Picture 2" descr="C:\Documents and Settings\Thinker\Desktop\4 july cpouncil\1 DSCF3215 copy.jpg"/>
          <p:cNvPicPr>
            <a:picLocks noChangeAspect="1" noChangeArrowheads="1"/>
          </p:cNvPicPr>
          <p:nvPr/>
        </p:nvPicPr>
        <p:blipFill>
          <a:blip r:embed="rId3" cstate="print"/>
          <a:srcRect l="6273" r="4503"/>
          <a:stretch>
            <a:fillRect/>
          </a:stretch>
        </p:blipFill>
        <p:spPr bwMode="auto">
          <a:xfrm>
            <a:off x="0" y="0"/>
            <a:ext cx="9144000" cy="6858000"/>
          </a:xfrm>
          <a:prstGeom prst="rect">
            <a:avLst/>
          </a:prstGeom>
          <a:noFill/>
        </p:spPr>
      </p:pic>
      <p:sp>
        <p:nvSpPr>
          <p:cNvPr id="6" name="Title 1"/>
          <p:cNvSpPr txBox="1">
            <a:spLocks/>
          </p:cNvSpPr>
          <p:nvPr/>
        </p:nvSpPr>
        <p:spPr>
          <a:xfrm>
            <a:off x="0" y="5500702"/>
            <a:ext cx="9144000" cy="1143000"/>
          </a:xfrm>
          <a:prstGeom prst="rect">
            <a:avLst/>
          </a:prstGeom>
        </p:spPr>
        <p:txBody>
          <a:bodyPr vert="horz" lIns="91440" tIns="45720" rIns="91440" bIns="45720" rtlCol="0" anchor="ctr">
            <a:normAutofit fontScale="92500" lnSpcReduction="20000"/>
          </a:bodyPr>
          <a:lstStyle/>
          <a:p>
            <a:pPr algn="ctr">
              <a:spcBef>
                <a:spcPct val="0"/>
              </a:spcBef>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Peace Council - </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July 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Lord King  UPF Patron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Documents and Settings\Thinker\Desktop\4 july cpouncil\2 DSCF3241 copy.jpg"/>
          <p:cNvPicPr>
            <a:picLocks noChangeAspect="1" noChangeArrowheads="1"/>
          </p:cNvPicPr>
          <p:nvPr/>
        </p:nvPicPr>
        <p:blipFill>
          <a:blip r:embed="rId3" cstate="print"/>
          <a:srcRect l="4182" r="5201"/>
          <a:stretch>
            <a:fillRect/>
          </a:stretch>
        </p:blipFill>
        <p:spPr bwMode="auto">
          <a:xfrm>
            <a:off x="-142908" y="0"/>
            <a:ext cx="9286908" cy="6858000"/>
          </a:xfrm>
          <a:prstGeom prst="rect">
            <a:avLst/>
          </a:prstGeom>
          <a:noFill/>
        </p:spPr>
      </p:pic>
      <p:sp>
        <p:nvSpPr>
          <p:cNvPr id="5" name="Title 1"/>
          <p:cNvSpPr txBox="1">
            <a:spLocks/>
          </p:cNvSpPr>
          <p:nvPr/>
        </p:nvSpPr>
        <p:spPr>
          <a:xfrm>
            <a:off x="-214346" y="4929198"/>
            <a:ext cx="9358346" cy="1714504"/>
          </a:xfrm>
          <a:prstGeom prst="rect">
            <a:avLst/>
          </a:prstGeom>
        </p:spPr>
        <p:txBody>
          <a:bodyPr vert="horz" lIns="91440" tIns="45720" rIns="91440" bIns="45720" rtlCol="0" anchor="ctr">
            <a:normAutofit/>
          </a:bodyPr>
          <a:lstStyle/>
          <a:p>
            <a:pPr lvl="0" algn="ctr">
              <a:spcBef>
                <a:spcPct val="0"/>
              </a:spcBef>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UK Peace Council July 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Community</a:t>
            </a:r>
            <a:r>
              <a:rPr kumimoji="0" lang="en-GB" sz="4400" b="1" i="0" u="none" strike="noStrike" kern="1200" cap="none" spc="0" normalizeH="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 Cohesion Committee</a:t>
            </a:r>
            <a:endPar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Documents and Settings\Thinker\Desktop\4 july cpouncil\4 Gene Alcantara Mindanao Peace Initiative.jpg"/>
          <p:cNvPicPr>
            <a:picLocks noChangeAspect="1" noChangeArrowheads="1"/>
          </p:cNvPicPr>
          <p:nvPr/>
        </p:nvPicPr>
        <p:blipFill>
          <a:blip r:embed="rId3" cstate="print"/>
          <a:srcRect l="6999" r="3778"/>
          <a:stretch>
            <a:fillRect/>
          </a:stretch>
        </p:blipFill>
        <p:spPr bwMode="auto">
          <a:xfrm>
            <a:off x="0" y="0"/>
            <a:ext cx="9144000" cy="6858000"/>
          </a:xfrm>
          <a:prstGeom prst="rect">
            <a:avLst/>
          </a:prstGeom>
          <a:noFill/>
        </p:spPr>
      </p:pic>
      <p:sp>
        <p:nvSpPr>
          <p:cNvPr id="5" name="Title 1"/>
          <p:cNvSpPr txBox="1">
            <a:spLocks/>
          </p:cNvSpPr>
          <p:nvPr/>
        </p:nvSpPr>
        <p:spPr>
          <a:xfrm>
            <a:off x="0" y="5500702"/>
            <a:ext cx="9144000" cy="1143000"/>
          </a:xfrm>
          <a:prstGeom prst="rect">
            <a:avLst/>
          </a:prstGeom>
        </p:spPr>
        <p:txBody>
          <a:bodyPr vert="horz" lIns="91440" tIns="45720" rIns="91440" bIns="45720" rtlCol="0" anchor="ctr">
            <a:normAutofit fontScale="92500" lnSpcReduction="20000"/>
          </a:bodyPr>
          <a:lstStyle/>
          <a:p>
            <a:pPr algn="ctr">
              <a:spcBef>
                <a:spcPct val="0"/>
              </a:spcBef>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Peace Council </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July 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Mindanao Peace Initiative -UK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Documents and Settings\Thinker\Desktop\4 july cpouncil\5 Marios Gerogiokas - Environment Chapter.jpg"/>
          <p:cNvPicPr>
            <a:picLocks noChangeAspect="1" noChangeArrowheads="1"/>
          </p:cNvPicPr>
          <p:nvPr/>
        </p:nvPicPr>
        <p:blipFill>
          <a:blip r:embed="rId3" cstate="print"/>
          <a:srcRect l="3485" r="7292"/>
          <a:stretch>
            <a:fillRect/>
          </a:stretch>
        </p:blipFill>
        <p:spPr bwMode="auto">
          <a:xfrm>
            <a:off x="0" y="0"/>
            <a:ext cx="9144000" cy="6858000"/>
          </a:xfrm>
          <a:prstGeom prst="rect">
            <a:avLst/>
          </a:prstGeom>
          <a:noFill/>
        </p:spPr>
      </p:pic>
      <p:sp>
        <p:nvSpPr>
          <p:cNvPr id="5" name="Title 1"/>
          <p:cNvSpPr txBox="1">
            <a:spLocks/>
          </p:cNvSpPr>
          <p:nvPr/>
        </p:nvSpPr>
        <p:spPr>
          <a:xfrm>
            <a:off x="0" y="5500702"/>
            <a:ext cx="91440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UK Peace Council</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Environment Chapter - July 4</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2009</a:t>
            </a: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pic>
        <p:nvPicPr>
          <p:cNvPr id="6" name="Content Placeholder 5" descr="IMG_0037-1 Yacob Mulugetta brightened.jpg"/>
          <p:cNvPicPr>
            <a:picLocks noChangeAspect="1"/>
          </p:cNvPicPr>
          <p:nvPr/>
        </p:nvPicPr>
        <p:blipFill>
          <a:blip r:embed="rId4"/>
          <a:stretch>
            <a:fillRect/>
          </a:stretch>
        </p:blipFill>
        <p:spPr>
          <a:xfrm>
            <a:off x="0" y="0"/>
            <a:ext cx="2753126" cy="2571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IMG_0074 1st Session Panel cropped reduced.jpg"/>
          <p:cNvPicPr>
            <a:picLocks noGrp="1" noChangeAspect="1"/>
          </p:cNvPicPr>
          <p:nvPr>
            <p:ph idx="1"/>
          </p:nvPr>
        </p:nvPicPr>
        <p:blipFill>
          <a:blip r:embed="rId3"/>
          <a:stretch>
            <a:fillRect/>
          </a:stretch>
        </p:blipFill>
        <p:spPr>
          <a:xfrm>
            <a:off x="1" y="0"/>
            <a:ext cx="9125975" cy="685800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5643578"/>
            <a:ext cx="9144000" cy="1200329"/>
          </a:xfrm>
          <a:prstGeom prst="rect">
            <a:avLst/>
          </a:prstGeom>
        </p:spPr>
        <p:txBody>
          <a:bodyPr wrap="square">
            <a:spAutoFit/>
          </a:bodyPr>
          <a:lstStyle/>
          <a:p>
            <a:pPr lvl="0" algn="ctr">
              <a:spcBef>
                <a:spcPct val="0"/>
              </a:spcBef>
              <a:defRPr/>
            </a:pPr>
            <a:r>
              <a:rPr lang="en-GB"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 International Day of Families  May 15</a:t>
            </a:r>
            <a:r>
              <a:rPr lang="en-GB" sz="36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  Marriage and Family Committee</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33-1.JPG"/>
          <p:cNvPicPr>
            <a:picLocks noGrp="1" noChangeAspect="1"/>
          </p:cNvPicPr>
          <p:nvPr>
            <p:ph idx="1"/>
          </p:nvPr>
        </p:nvPicPr>
        <p:blipFill>
          <a:blip r:embed="rId2"/>
          <a:stretch>
            <a:fillRect/>
          </a:stretch>
        </p:blipFill>
        <p:spPr>
          <a:xfrm>
            <a:off x="-78368" y="-58776"/>
            <a:ext cx="9222368" cy="6916776"/>
          </a:xfrm>
        </p:spPr>
      </p:pic>
      <p:sp>
        <p:nvSpPr>
          <p:cNvPr id="2" name="Title 1"/>
          <p:cNvSpPr>
            <a:spLocks noGrp="1"/>
          </p:cNvSpPr>
          <p:nvPr>
            <p:ph type="title"/>
          </p:nvPr>
        </p:nvSpPr>
        <p:spPr>
          <a:xfrm>
            <a:off x="0" y="5440362"/>
            <a:ext cx="9144000" cy="1417638"/>
          </a:xfrm>
        </p:spPr>
        <p:txBody>
          <a:bodyPr>
            <a:normAutofit fontScale="90000"/>
          </a:bodyPr>
          <a:lstStyle/>
          <a:p>
            <a:r>
              <a:rPr lang="en-GB" b="1" dirty="0" smtClean="0">
                <a:solidFill>
                  <a:schemeClr val="bg1"/>
                </a:solidFill>
              </a:rPr>
              <a:t>Food Water and Energy Crisis</a:t>
            </a:r>
            <a:br>
              <a:rPr lang="en-GB" b="1" dirty="0" smtClean="0">
                <a:solidFill>
                  <a:schemeClr val="bg1"/>
                </a:solidFill>
              </a:rPr>
            </a:br>
            <a:r>
              <a:rPr lang="en-GB" b="1" dirty="0" smtClean="0">
                <a:solidFill>
                  <a:schemeClr val="bg1"/>
                </a:solidFill>
              </a:rPr>
              <a:t>Dr </a:t>
            </a:r>
            <a:r>
              <a:rPr lang="en-GB" b="1" dirty="0" err="1" smtClean="0">
                <a:solidFill>
                  <a:schemeClr val="bg1"/>
                </a:solidFill>
              </a:rPr>
              <a:t>Yacob</a:t>
            </a:r>
            <a:r>
              <a:rPr lang="en-GB" b="1" dirty="0" smtClean="0">
                <a:solidFill>
                  <a:schemeClr val="bg1"/>
                </a:solidFill>
              </a:rPr>
              <a:t> </a:t>
            </a:r>
            <a:r>
              <a:rPr lang="en-GB" b="1" dirty="0" err="1" smtClean="0">
                <a:solidFill>
                  <a:schemeClr val="bg1"/>
                </a:solidFill>
              </a:rPr>
              <a:t>Mulugetta</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John Grogan MP</a:t>
            </a:r>
            <a:br>
              <a:rPr lang="en-GB" dirty="0" smtClean="0"/>
            </a:br>
            <a:r>
              <a:rPr lang="en-GB" dirty="0" smtClean="0"/>
              <a:t>August 22</a:t>
            </a:r>
            <a:r>
              <a:rPr lang="en-GB" baseline="30000" dirty="0" smtClean="0"/>
              <a:t>nd</a:t>
            </a:r>
            <a:r>
              <a:rPr lang="en-GB" dirty="0" smtClean="0"/>
              <a:t> Cultural Programme</a:t>
            </a:r>
            <a:endParaRPr lang="en-GB" dirty="0"/>
          </a:p>
        </p:txBody>
      </p:sp>
      <p:pic>
        <p:nvPicPr>
          <p:cNvPr id="4" name="Content Placeholder 3" descr="IMG_0053 John Grogan commenting on Mongolian culture.jpg"/>
          <p:cNvPicPr>
            <a:picLocks noGrp="1" noChangeAspect="1"/>
          </p:cNvPicPr>
          <p:nvPr>
            <p:ph idx="1"/>
          </p:nvPr>
        </p:nvPicPr>
        <p:blipFill>
          <a:blip r:embed="rId3" cstate="print"/>
          <a:stretch>
            <a:fillRect/>
          </a:stretch>
        </p:blipFill>
        <p:spPr>
          <a:xfrm>
            <a:off x="485991" y="0"/>
            <a:ext cx="8086537" cy="6858000"/>
          </a:xfrm>
        </p:spPr>
      </p:pic>
      <p:sp>
        <p:nvSpPr>
          <p:cNvPr id="5" name="Rectangle 4"/>
          <p:cNvSpPr/>
          <p:nvPr/>
        </p:nvSpPr>
        <p:spPr>
          <a:xfrm>
            <a:off x="928662" y="5000636"/>
            <a:ext cx="7715304" cy="1815882"/>
          </a:xfrm>
          <a:prstGeom prst="rect">
            <a:avLst/>
          </a:prstGeom>
        </p:spPr>
        <p:txBody>
          <a:bodyPr wrap="square">
            <a:spAutoFit/>
          </a:bodyPr>
          <a:lstStyle/>
          <a:p>
            <a:pPr lvl="0" algn="ctr">
              <a:spcBef>
                <a:spcPct val="0"/>
              </a:spcBef>
              <a:defRPr/>
            </a:pPr>
            <a:r>
              <a:rPr lang="en-GB"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John Grogan MP</a:t>
            </a:r>
          </a:p>
          <a:p>
            <a:pPr lvl="0" algn="ctr">
              <a:spcBef>
                <a:spcPct val="0"/>
              </a:spcBef>
              <a:defRPr/>
            </a:pPr>
            <a:r>
              <a:rPr lang="en-GB"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August 22</a:t>
            </a:r>
            <a:r>
              <a:rPr lang="en-GB" sz="28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p>
          <a:p>
            <a:pPr lvl="0" algn="ctr">
              <a:spcBef>
                <a:spcPct val="0"/>
              </a:spcBef>
              <a:defRPr/>
            </a:pPr>
            <a:r>
              <a:rPr lang="en-GB"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Cultural Programme – An Oriental Experience </a:t>
            </a:r>
          </a:p>
          <a:p>
            <a:pPr lvl="0" algn="ctr">
              <a:spcBef>
                <a:spcPct val="0"/>
              </a:spcBef>
              <a:defRPr/>
            </a:pP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Murad Qureshi AM smaller more.jpg"/>
          <p:cNvPicPr>
            <a:picLocks noGrp="1" noChangeAspect="1"/>
          </p:cNvPicPr>
          <p:nvPr>
            <p:ph idx="1"/>
          </p:nvPr>
        </p:nvPicPr>
        <p:blipFill>
          <a:blip r:embed="rId2" cstate="print"/>
          <a:stretch>
            <a:fillRect/>
          </a:stretch>
        </p:blipFill>
        <p:spPr>
          <a:xfrm>
            <a:off x="1" y="0"/>
            <a:ext cx="9144000" cy="6858001"/>
          </a:xfrm>
        </p:spPr>
      </p:pic>
      <p:pic>
        <p:nvPicPr>
          <p:cNvPr id="5" name="Content Placeholder 3" descr="Murad Qureshi AM smaller more.jpg"/>
          <p:cNvPicPr>
            <a:picLocks noChangeAspect="1"/>
          </p:cNvPicPr>
          <p:nvPr/>
        </p:nvPicPr>
        <p:blipFill>
          <a:blip r:embed="rId2" cstate="print"/>
          <a:stretch>
            <a:fillRect/>
          </a:stretch>
        </p:blipFill>
        <p:spPr>
          <a:xfrm>
            <a:off x="0" y="-1"/>
            <a:ext cx="9144000" cy="6858001"/>
          </a:xfrm>
          <a:prstGeom prst="rect">
            <a:avLst/>
          </a:prstGeom>
        </p:spPr>
      </p:pic>
      <p:sp>
        <p:nvSpPr>
          <p:cNvPr id="6" name="Rectangle 5"/>
          <p:cNvSpPr/>
          <p:nvPr/>
        </p:nvSpPr>
        <p:spPr>
          <a:xfrm>
            <a:off x="285720" y="4786322"/>
            <a:ext cx="8501122" cy="2062103"/>
          </a:xfrm>
          <a:prstGeom prst="rect">
            <a:avLst/>
          </a:prstGeom>
        </p:spPr>
        <p:txBody>
          <a:bodyPr wrap="square">
            <a:spAutoFit/>
          </a:bodyPr>
          <a:lstStyle/>
          <a:p>
            <a:pPr lvl="0" algn="ctr">
              <a:spcBef>
                <a:spcPct val="0"/>
              </a:spcBef>
              <a:defRPr/>
            </a:pPr>
            <a:r>
              <a:rPr lang="en-GB"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Murad Qureshi  </a:t>
            </a:r>
          </a:p>
          <a:p>
            <a:pPr lvl="0" algn="ctr">
              <a:spcBef>
                <a:spcPct val="0"/>
              </a:spcBef>
              <a:defRPr/>
            </a:pPr>
            <a:r>
              <a:rPr lang="en-GB"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London Assembly Member</a:t>
            </a:r>
          </a:p>
          <a:p>
            <a:pPr lvl="0" algn="ctr">
              <a:spcBef>
                <a:spcPct val="0"/>
              </a:spcBef>
              <a:defRPr/>
            </a:pPr>
            <a:r>
              <a:rPr lang="en-GB"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August 22</a:t>
            </a:r>
            <a:r>
              <a:rPr lang="en-GB" sz="32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p>
          <a:p>
            <a:pPr lvl="0" algn="ctr">
              <a:spcBef>
                <a:spcPct val="0"/>
              </a:spcBef>
              <a:defRPr/>
            </a:pPr>
            <a:r>
              <a:rPr lang="en-GB"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Cultural Programme – An Oriental Experience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IMG_0080 Mongolian trditional costume reduced.jpg"/>
          <p:cNvPicPr>
            <a:picLocks noGrp="1" noChangeAspect="1"/>
          </p:cNvPicPr>
          <p:nvPr>
            <p:ph idx="1"/>
          </p:nvPr>
        </p:nvPicPr>
        <p:blipFill>
          <a:blip r:embed="rId3" cstate="print"/>
          <a:stretch>
            <a:fillRect/>
          </a:stretch>
        </p:blipFill>
        <p:spPr>
          <a:xfrm>
            <a:off x="6749599" y="0"/>
            <a:ext cx="2394401" cy="4525963"/>
          </a:xfrm>
        </p:spPr>
      </p:pic>
      <p:pic>
        <p:nvPicPr>
          <p:cNvPr id="5" name="Picture 4" descr="Matthew Jackson.jpg"/>
          <p:cNvPicPr>
            <a:picLocks noChangeAspect="1"/>
          </p:cNvPicPr>
          <p:nvPr/>
        </p:nvPicPr>
        <p:blipFill>
          <a:blip r:embed="rId4"/>
          <a:stretch>
            <a:fillRect/>
          </a:stretch>
        </p:blipFill>
        <p:spPr>
          <a:xfrm>
            <a:off x="3857620" y="0"/>
            <a:ext cx="2851801" cy="4500570"/>
          </a:xfrm>
          <a:prstGeom prst="rect">
            <a:avLst/>
          </a:prstGeom>
        </p:spPr>
      </p:pic>
      <p:pic>
        <p:nvPicPr>
          <p:cNvPr id="6" name="Picture 5" descr="IMG_0043 Mongolian painting.jpg"/>
          <p:cNvPicPr>
            <a:picLocks noChangeAspect="1"/>
          </p:cNvPicPr>
          <p:nvPr/>
        </p:nvPicPr>
        <p:blipFill>
          <a:blip r:embed="rId5"/>
          <a:stretch>
            <a:fillRect/>
          </a:stretch>
        </p:blipFill>
        <p:spPr>
          <a:xfrm>
            <a:off x="0" y="0"/>
            <a:ext cx="3857620" cy="4500570"/>
          </a:xfrm>
          <a:prstGeom prst="rect">
            <a:avLst/>
          </a:prstGeom>
        </p:spPr>
      </p:pic>
      <p:pic>
        <p:nvPicPr>
          <p:cNvPr id="7" name="Picture 6" descr="IMG_0049 Sakura Club.jpg"/>
          <p:cNvPicPr>
            <a:picLocks noChangeAspect="1"/>
          </p:cNvPicPr>
          <p:nvPr/>
        </p:nvPicPr>
        <p:blipFill>
          <a:blip r:embed="rId6"/>
          <a:stretch>
            <a:fillRect/>
          </a:stretch>
        </p:blipFill>
        <p:spPr>
          <a:xfrm>
            <a:off x="0" y="3479931"/>
            <a:ext cx="4500562" cy="3378069"/>
          </a:xfrm>
          <a:prstGeom prst="rect">
            <a:avLst/>
          </a:prstGeom>
        </p:spPr>
      </p:pic>
      <p:pic>
        <p:nvPicPr>
          <p:cNvPr id="8" name="Picture 7" descr="IMG_0013.JPG"/>
          <p:cNvPicPr>
            <a:picLocks noChangeAspect="1"/>
          </p:cNvPicPr>
          <p:nvPr/>
        </p:nvPicPr>
        <p:blipFill>
          <a:blip r:embed="rId7" cstate="print"/>
          <a:stretch>
            <a:fillRect/>
          </a:stretch>
        </p:blipFill>
        <p:spPr>
          <a:xfrm>
            <a:off x="4429124" y="3428998"/>
            <a:ext cx="4714876" cy="34290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IMG_0049 Sakura Choir revised.jpg"/>
          <p:cNvPicPr>
            <a:picLocks noGrp="1" noChangeAspect="1"/>
          </p:cNvPicPr>
          <p:nvPr>
            <p:ph sz="half" idx="2"/>
          </p:nvPr>
        </p:nvPicPr>
        <p:blipFill>
          <a:blip r:embed="rId3"/>
          <a:srcRect l="3470" t="13888" r="2141" b="14815"/>
          <a:stretch>
            <a:fillRect/>
          </a:stretch>
        </p:blipFill>
        <p:spPr>
          <a:xfrm>
            <a:off x="0" y="0"/>
            <a:ext cx="9210873" cy="5214974"/>
          </a:xfrm>
          <a:prstGeom prst="rect">
            <a:avLst/>
          </a:prstGeom>
          <a:ln>
            <a:noFill/>
          </a:ln>
          <a:effectLst>
            <a:outerShdw blurRad="292100" dist="139700" dir="2700000" algn="tl" rotWithShape="0">
              <a:srgbClr val="333333">
                <a:alpha val="65000"/>
              </a:srgbClr>
            </a:outerShdw>
          </a:effectLst>
        </p:spPr>
      </p:pic>
      <p:pic>
        <p:nvPicPr>
          <p:cNvPr id="15" name="Picture 14" descr="IMG_0065 Sakura Tea Ceremony revised.jpg"/>
          <p:cNvPicPr>
            <a:picLocks noChangeAspect="1"/>
          </p:cNvPicPr>
          <p:nvPr/>
        </p:nvPicPr>
        <p:blipFill>
          <a:blip r:embed="rId4"/>
          <a:srcRect l="1666" t="14517" b="5028"/>
          <a:stretch>
            <a:fillRect/>
          </a:stretch>
        </p:blipFill>
        <p:spPr>
          <a:xfrm>
            <a:off x="4286248" y="4082142"/>
            <a:ext cx="4857752" cy="277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5" descr="traditional Japanese group revised and cleared.jpg"/>
          <p:cNvPicPr>
            <a:picLocks noGrp="1" noChangeAspect="1"/>
          </p:cNvPicPr>
          <p:nvPr>
            <p:ph sz="half" idx="1"/>
          </p:nvPr>
        </p:nvPicPr>
        <p:blipFill>
          <a:blip r:embed="rId5"/>
          <a:stretch>
            <a:fillRect/>
          </a:stretch>
        </p:blipFill>
        <p:spPr>
          <a:xfrm>
            <a:off x="-1" y="4071943"/>
            <a:ext cx="4370009" cy="2786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286000" y="3105835"/>
            <a:ext cx="4572000" cy="1323439"/>
          </a:xfrm>
          <a:prstGeom prst="rect">
            <a:avLst/>
          </a:prstGeom>
        </p:spPr>
        <p:txBody>
          <a:bodyPr>
            <a:spAutoFit/>
          </a:bodyPr>
          <a:lstStyle/>
          <a:p>
            <a:pPr algn="ctr"/>
            <a:r>
              <a:rPr lang="en-GB"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Sakura Club </a:t>
            </a:r>
          </a:p>
          <a:p>
            <a:pPr algn="ctr"/>
            <a:r>
              <a:rPr lang="en-GB"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Artists for Peace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9" name="Content Placeholder 8" descr="Put People First JDC photo me carrying banner.jpg"/>
          <p:cNvPicPr>
            <a:picLocks noGrp="1" noChangeAspect="1"/>
          </p:cNvPicPr>
          <p:nvPr>
            <p:ph idx="1"/>
          </p:nvPr>
        </p:nvPicPr>
        <p:blipFill>
          <a:blip r:embed="rId3"/>
          <a:stretch>
            <a:fillRect/>
          </a:stretch>
        </p:blipFill>
        <p:spPr>
          <a:xfrm>
            <a:off x="1" y="0"/>
            <a:ext cx="9165452" cy="6926195"/>
          </a:xfrm>
        </p:spPr>
      </p:pic>
      <p:sp>
        <p:nvSpPr>
          <p:cNvPr id="4" name="Rectangle 3"/>
          <p:cNvSpPr/>
          <p:nvPr/>
        </p:nvSpPr>
        <p:spPr>
          <a:xfrm>
            <a:off x="0" y="5534561"/>
            <a:ext cx="9144000" cy="1323439"/>
          </a:xfrm>
          <a:prstGeom prst="rect">
            <a:avLst/>
          </a:prstGeom>
        </p:spPr>
        <p:txBody>
          <a:bodyPr wrap="square">
            <a:spAutoFit/>
          </a:bodyPr>
          <a:lstStyle/>
          <a:p>
            <a:pPr lvl="0" algn="ctr">
              <a:spcBef>
                <a:spcPct val="0"/>
              </a:spcBef>
              <a:defRPr/>
            </a:pPr>
            <a:r>
              <a:rPr lang="en-GB"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Working with Partners March 29th</a:t>
            </a:r>
          </a:p>
          <a:p>
            <a:pPr lvl="0" algn="ctr">
              <a:spcBef>
                <a:spcPct val="0"/>
              </a:spcBef>
              <a:defRPr/>
            </a:pPr>
            <a:r>
              <a:rPr lang="en-GB"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Jubilee Debt Campaign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advTm="4711"/>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Thinker\Desktop\2 PHOTOS\P1014032 Imam Mahmadou Bocoum.JPG"/>
          <p:cNvPicPr>
            <a:picLocks noChangeAspect="1" noChangeArrowheads="1"/>
          </p:cNvPicPr>
          <p:nvPr/>
        </p:nvPicPr>
        <p:blipFill>
          <a:blip r:embed="rId3" cstate="print"/>
          <a:srcRect/>
          <a:stretch>
            <a:fillRect/>
          </a:stretch>
        </p:blipFill>
        <p:spPr bwMode="auto">
          <a:xfrm>
            <a:off x="1" y="-1143"/>
            <a:ext cx="9144000" cy="6859144"/>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85000" lnSpcReduction="1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UK Prof. Ursula King Book Launch</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Search of Spirituality’ June 11</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dirty="0" smtClean="0"/>
              <a:t>Mindanao Peace Initiative – UK</a:t>
            </a:r>
            <a:br>
              <a:rPr lang="en-GB" dirty="0" smtClean="0"/>
            </a:br>
            <a:r>
              <a:rPr lang="en-GB" dirty="0" smtClean="0"/>
              <a:t>Philippines Embassy, Oct. 24</a:t>
            </a:r>
            <a:r>
              <a:rPr lang="en-GB" baseline="30000" dirty="0" smtClean="0"/>
              <a:t>th</a:t>
            </a:r>
            <a:r>
              <a:rPr lang="en-GB" dirty="0" smtClean="0"/>
              <a:t>, 2009</a:t>
            </a:r>
            <a:endParaRPr lang="en-GB" dirty="0"/>
          </a:p>
        </p:txBody>
      </p:sp>
      <p:pic>
        <p:nvPicPr>
          <p:cNvPr id="4" name="Content Placeholder 3" descr="IMG_0053 group photo Philippine embassy reduced.jpg"/>
          <p:cNvPicPr>
            <a:picLocks noGrp="1" noChangeAspect="1"/>
          </p:cNvPicPr>
          <p:nvPr>
            <p:ph idx="1"/>
          </p:nvPr>
        </p:nvPicPr>
        <p:blipFill>
          <a:blip r:embed="rId2"/>
          <a:stretch>
            <a:fillRect/>
          </a:stretch>
        </p:blipFill>
        <p:spPr>
          <a:xfrm>
            <a:off x="1" y="2172969"/>
            <a:ext cx="9154660" cy="4685031"/>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02 Embassy Meeting.jpg"/>
          <p:cNvPicPr>
            <a:picLocks noGrp="1" noChangeAspect="1"/>
          </p:cNvPicPr>
          <p:nvPr>
            <p:ph idx="1"/>
          </p:nvPr>
        </p:nvPicPr>
        <p:blipFill>
          <a:blip r:embed="rId2"/>
          <a:stretch>
            <a:fillRect/>
          </a:stretch>
        </p:blipFill>
        <p:spPr>
          <a:xfrm>
            <a:off x="-10466" y="0"/>
            <a:ext cx="9154466" cy="6861813"/>
          </a:xfrm>
        </p:spPr>
      </p:pic>
      <p:sp>
        <p:nvSpPr>
          <p:cNvPr id="2" name="Title 1"/>
          <p:cNvSpPr>
            <a:spLocks noGrp="1"/>
          </p:cNvSpPr>
          <p:nvPr>
            <p:ph type="title"/>
          </p:nvPr>
        </p:nvSpPr>
        <p:spPr>
          <a:xfrm>
            <a:off x="0" y="0"/>
            <a:ext cx="9144000" cy="1417638"/>
          </a:xfrm>
        </p:spPr>
        <p:txBody>
          <a:bodyPr>
            <a:normAutofit fontScale="90000"/>
          </a:bodyPr>
          <a:lstStyle/>
          <a:p>
            <a:r>
              <a:rPr lang="en-GB" b="1" dirty="0" smtClean="0">
                <a:solidFill>
                  <a:srgbClr val="0070C0"/>
                </a:solidFill>
              </a:rPr>
              <a:t>Mindanao Peace Initiative – UK</a:t>
            </a:r>
            <a:br>
              <a:rPr lang="en-GB" b="1" dirty="0" smtClean="0">
                <a:solidFill>
                  <a:srgbClr val="0070C0"/>
                </a:solidFill>
              </a:rPr>
            </a:br>
            <a:r>
              <a:rPr lang="en-GB" b="1" dirty="0" smtClean="0">
                <a:solidFill>
                  <a:srgbClr val="0070C0"/>
                </a:solidFill>
              </a:rPr>
              <a:t>Philippines Embassy October 24</a:t>
            </a:r>
            <a:r>
              <a:rPr lang="en-GB" b="1" baseline="30000" dirty="0" smtClean="0">
                <a:solidFill>
                  <a:srgbClr val="0070C0"/>
                </a:solidFill>
              </a:rPr>
              <a:t>th</a:t>
            </a:r>
            <a:r>
              <a:rPr lang="en-GB" b="1" dirty="0" smtClean="0">
                <a:solidFill>
                  <a:srgbClr val="0070C0"/>
                </a:solidFill>
              </a:rPr>
              <a:t> 2009</a:t>
            </a:r>
            <a:endParaRPr lang="en-GB" b="1" dirty="0">
              <a:solidFill>
                <a:srgbClr val="0070C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fontScale="90000"/>
          </a:bodyPr>
          <a:lstStyle/>
          <a:p>
            <a:r>
              <a:rPr lang="en-GB" b="1" dirty="0" smtClean="0"/>
              <a:t>Supported Star Foundation Youth Awards </a:t>
            </a:r>
            <a:br>
              <a:rPr lang="en-GB" b="1" dirty="0" smtClean="0"/>
            </a:br>
            <a:r>
              <a:rPr lang="en-GB" b="1" dirty="0" smtClean="0"/>
              <a:t>Nov. 9</a:t>
            </a:r>
            <a:r>
              <a:rPr lang="en-GB" b="1" baseline="30000" dirty="0" smtClean="0"/>
              <a:t>th</a:t>
            </a:r>
            <a:r>
              <a:rPr lang="en-GB" b="1" dirty="0" smtClean="0"/>
              <a:t> 2009 </a:t>
            </a:r>
            <a:endParaRPr lang="en-GB" b="1" dirty="0"/>
          </a:p>
        </p:txBody>
      </p:sp>
      <p:pic>
        <p:nvPicPr>
          <p:cNvPr id="7" name="Content Placeholder 6" descr="IMG_0058 Star Foundation group photo rev40.jpg"/>
          <p:cNvPicPr>
            <a:picLocks noGrp="1" noChangeAspect="1"/>
          </p:cNvPicPr>
          <p:nvPr>
            <p:ph idx="1"/>
          </p:nvPr>
        </p:nvPicPr>
        <p:blipFill>
          <a:blip r:embed="rId2"/>
          <a:stretch>
            <a:fillRect/>
          </a:stretch>
        </p:blipFill>
        <p:spPr>
          <a:xfrm>
            <a:off x="0" y="1065354"/>
            <a:ext cx="9124424" cy="5792646"/>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0002.JPG"/>
          <p:cNvPicPr>
            <a:picLocks noGrp="1" noChangeAspect="1"/>
          </p:cNvPicPr>
          <p:nvPr>
            <p:ph idx="1"/>
          </p:nvPr>
        </p:nvPicPr>
        <p:blipFill>
          <a:blip r:embed="rId2" cstate="print"/>
          <a:stretch>
            <a:fillRect/>
          </a:stretch>
        </p:blipFill>
        <p:spPr>
          <a:xfrm>
            <a:off x="0" y="-1"/>
            <a:ext cx="9144000" cy="6858001"/>
          </a:xfrm>
        </p:spPr>
      </p:pic>
      <p:sp>
        <p:nvSpPr>
          <p:cNvPr id="5" name="Title 4"/>
          <p:cNvSpPr>
            <a:spLocks noGrp="1"/>
          </p:cNvSpPr>
          <p:nvPr>
            <p:ph type="title"/>
          </p:nvPr>
        </p:nvSpPr>
        <p:spPr>
          <a:xfrm>
            <a:off x="0" y="0"/>
            <a:ext cx="9144000" cy="1357298"/>
          </a:xfrm>
        </p:spPr>
        <p:txBody>
          <a:bodyPr>
            <a:noAutofit/>
          </a:bodyPr>
          <a:lstStyle/>
          <a:p>
            <a:r>
              <a:rPr lang="en-GB" sz="4800" dirty="0" smtClean="0">
                <a:solidFill>
                  <a:schemeClr val="bg1"/>
                </a:solidFill>
              </a:rPr>
              <a:t>‘Inter-</a:t>
            </a:r>
            <a:r>
              <a:rPr lang="en-GB" sz="4800" dirty="0" err="1" smtClean="0">
                <a:solidFill>
                  <a:schemeClr val="bg1"/>
                </a:solidFill>
              </a:rPr>
              <a:t>Civilizational</a:t>
            </a:r>
            <a:r>
              <a:rPr lang="en-GB" sz="4800" dirty="0" smtClean="0">
                <a:solidFill>
                  <a:schemeClr val="bg1"/>
                </a:solidFill>
              </a:rPr>
              <a:t> Dialogue’ </a:t>
            </a:r>
            <a:br>
              <a:rPr lang="en-GB" sz="4800" dirty="0" smtClean="0">
                <a:solidFill>
                  <a:schemeClr val="bg1"/>
                </a:solidFill>
              </a:rPr>
            </a:br>
            <a:r>
              <a:rPr lang="en-GB" sz="4800" dirty="0" smtClean="0">
                <a:solidFill>
                  <a:schemeClr val="bg1"/>
                </a:solidFill>
              </a:rPr>
              <a:t>Baku, Azerbaijan</a:t>
            </a:r>
            <a:endParaRPr lang="en-GB" sz="4800" dirty="0">
              <a:solidFill>
                <a:schemeClr val="bg1"/>
              </a:solidFill>
            </a:endParaRPr>
          </a:p>
        </p:txBody>
      </p:sp>
      <p:sp>
        <p:nvSpPr>
          <p:cNvPr id="8" name="TextBox 7"/>
          <p:cNvSpPr txBox="1"/>
          <p:nvPr/>
        </p:nvSpPr>
        <p:spPr>
          <a:xfrm>
            <a:off x="0" y="5214950"/>
            <a:ext cx="8929718" cy="1446550"/>
          </a:xfrm>
          <a:prstGeom prst="rect">
            <a:avLst/>
          </a:prstGeom>
          <a:noFill/>
        </p:spPr>
        <p:txBody>
          <a:bodyPr wrap="square" rtlCol="0">
            <a:spAutoFit/>
          </a:bodyPr>
          <a:lstStyle/>
          <a:p>
            <a:pPr algn="ctr"/>
            <a:r>
              <a:rPr lang="en-GB" sz="4400" dirty="0" smtClean="0">
                <a:solidFill>
                  <a:schemeClr val="bg1"/>
                </a:solidFill>
              </a:rPr>
              <a:t>Organisation of Islamic Conference &amp; Azerbaijan Diplomatic Academy</a:t>
            </a:r>
            <a:endParaRPr lang="en-GB" sz="4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00240"/>
          </a:xfrm>
        </p:spPr>
        <p:txBody>
          <a:bodyPr>
            <a:normAutofit fontScale="90000"/>
          </a:bodyPr>
          <a:lstStyle/>
          <a:p>
            <a:r>
              <a:rPr lang="en-GB" dirty="0" smtClean="0"/>
              <a:t>Dr. L M </a:t>
            </a:r>
            <a:r>
              <a:rPr lang="en-GB" dirty="0" err="1" smtClean="0"/>
              <a:t>Singhvi</a:t>
            </a:r>
            <a:r>
              <a:rPr lang="en-GB" dirty="0" smtClean="0"/>
              <a:t> Commemoration Celebration  of Holy Events National Interfaith Week Nov. 18</a:t>
            </a:r>
            <a:r>
              <a:rPr lang="en-GB" baseline="30000" dirty="0" smtClean="0"/>
              <a:t>th</a:t>
            </a:r>
            <a:endParaRPr lang="en-GB" dirty="0"/>
          </a:p>
        </p:txBody>
      </p:sp>
      <p:pic>
        <p:nvPicPr>
          <p:cNvPr id="5" name="Content Placeholder 4" descr="IMG_0002 Lord Parekh and Lord King 30.jpg"/>
          <p:cNvPicPr>
            <a:picLocks noGrp="1" noChangeAspect="1"/>
          </p:cNvPicPr>
          <p:nvPr>
            <p:ph sz="half" idx="1"/>
          </p:nvPr>
        </p:nvPicPr>
        <p:blipFill>
          <a:blip r:embed="rId2"/>
          <a:stretch>
            <a:fillRect/>
          </a:stretch>
        </p:blipFill>
        <p:spPr>
          <a:xfrm>
            <a:off x="11169" y="2112328"/>
            <a:ext cx="4484631" cy="3888439"/>
          </a:xfrm>
        </p:spPr>
      </p:pic>
      <p:pic>
        <p:nvPicPr>
          <p:cNvPr id="6" name="Content Placeholder 5" descr="IMG_0020 cropped 30.jpg"/>
          <p:cNvPicPr>
            <a:picLocks noGrp="1" noChangeAspect="1"/>
          </p:cNvPicPr>
          <p:nvPr>
            <p:ph sz="half" idx="2"/>
          </p:nvPr>
        </p:nvPicPr>
        <p:blipFill>
          <a:blip r:embed="rId3"/>
          <a:stretch>
            <a:fillRect/>
          </a:stretch>
        </p:blipFill>
        <p:spPr>
          <a:xfrm>
            <a:off x="4648199" y="2143213"/>
            <a:ext cx="4528897" cy="385755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29190" cy="3143248"/>
          </a:xfrm>
        </p:spPr>
        <p:txBody>
          <a:bodyPr>
            <a:normAutofit/>
          </a:bodyPr>
          <a:lstStyle/>
          <a:p>
            <a:r>
              <a:rPr lang="en-GB" sz="3600" dirty="0" smtClean="0"/>
              <a:t>Dr. L M </a:t>
            </a:r>
            <a:r>
              <a:rPr lang="en-GB" sz="3600" dirty="0" err="1" smtClean="0"/>
              <a:t>Singhvi</a:t>
            </a:r>
            <a:r>
              <a:rPr lang="en-GB" sz="3600" dirty="0" smtClean="0"/>
              <a:t> Commemoration Celebration  of Holy Events National Interfaith Week Nov. 18</a:t>
            </a:r>
            <a:r>
              <a:rPr lang="en-GB" sz="3600" baseline="30000" dirty="0" smtClean="0"/>
              <a:t>th</a:t>
            </a:r>
            <a:endParaRPr lang="en-GB" sz="3600" dirty="0"/>
          </a:p>
        </p:txBody>
      </p:sp>
      <p:pic>
        <p:nvPicPr>
          <p:cNvPr id="5" name="Content Placeholder 4" descr="IMG_0028.JPG"/>
          <p:cNvPicPr>
            <a:picLocks noGrp="1" noChangeAspect="1"/>
          </p:cNvPicPr>
          <p:nvPr>
            <p:ph sz="half" idx="1"/>
          </p:nvPr>
        </p:nvPicPr>
        <p:blipFill>
          <a:blip r:embed="rId2" cstate="print"/>
          <a:stretch>
            <a:fillRect/>
          </a:stretch>
        </p:blipFill>
        <p:spPr>
          <a:xfrm>
            <a:off x="0" y="3143248"/>
            <a:ext cx="4953003" cy="3714752"/>
          </a:xfrm>
        </p:spPr>
      </p:pic>
      <p:pic>
        <p:nvPicPr>
          <p:cNvPr id="6" name="Content Placeholder 5" descr="IMG_0023.JPG"/>
          <p:cNvPicPr>
            <a:picLocks noGrp="1" noChangeAspect="1"/>
          </p:cNvPicPr>
          <p:nvPr>
            <p:ph sz="half" idx="2"/>
          </p:nvPr>
        </p:nvPicPr>
        <p:blipFill>
          <a:blip r:embed="rId3" cstate="print"/>
          <a:stretch>
            <a:fillRect/>
          </a:stretch>
        </p:blipFill>
        <p:spPr>
          <a:xfrm>
            <a:off x="4911316" y="642894"/>
            <a:ext cx="4232684" cy="6215106"/>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MG_0056 room view 30.jpg"/>
          <p:cNvPicPr>
            <a:picLocks noGrp="1" noChangeAspect="1"/>
          </p:cNvPicPr>
          <p:nvPr>
            <p:ph idx="1"/>
          </p:nvPr>
        </p:nvPicPr>
        <p:blipFill>
          <a:blip r:embed="rId2"/>
          <a:stretch>
            <a:fillRect/>
          </a:stretch>
        </p:blipFill>
        <p:spPr>
          <a:xfrm>
            <a:off x="7167" y="0"/>
            <a:ext cx="9136833" cy="6858000"/>
          </a:xfrm>
        </p:spPr>
      </p:pic>
      <p:sp>
        <p:nvSpPr>
          <p:cNvPr id="7" name="Title 6"/>
          <p:cNvSpPr>
            <a:spLocks noGrp="1"/>
          </p:cNvSpPr>
          <p:nvPr>
            <p:ph type="title"/>
          </p:nvPr>
        </p:nvSpPr>
        <p:spPr>
          <a:xfrm>
            <a:off x="0" y="0"/>
            <a:ext cx="9144000" cy="939784"/>
          </a:xfrm>
        </p:spPr>
        <p:txBody>
          <a:bodyPr>
            <a:normAutofit fontScale="90000"/>
          </a:bodyPr>
          <a:lstStyle/>
          <a:p>
            <a:r>
              <a:rPr lang="en-GB" b="1" dirty="0" smtClean="0">
                <a:solidFill>
                  <a:schemeClr val="bg1"/>
                </a:solidFill>
              </a:rPr>
              <a:t>Immigrants Contribution to UK Nov. 24</a:t>
            </a:r>
            <a:r>
              <a:rPr lang="en-GB" b="1" baseline="30000" dirty="0" smtClean="0">
                <a:solidFill>
                  <a:schemeClr val="bg1"/>
                </a:solidFill>
              </a:rPr>
              <a:t>th</a:t>
            </a:r>
            <a:r>
              <a:rPr lang="en-GB" b="1" dirty="0" smtClean="0">
                <a:solidFill>
                  <a:schemeClr val="bg1"/>
                </a:solidFill>
              </a:rPr>
              <a:t> </a:t>
            </a:r>
            <a:endParaRPr lang="en-GB" b="1"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GB" dirty="0" smtClean="0"/>
              <a:t>Immigrants Contribution to UK Nov. 24</a:t>
            </a:r>
            <a:r>
              <a:rPr lang="en-GB" baseline="30000" dirty="0" smtClean="0"/>
              <a:t>th</a:t>
            </a:r>
            <a:r>
              <a:rPr lang="en-GB" dirty="0" smtClean="0"/>
              <a:t> </a:t>
            </a:r>
            <a:endParaRPr lang="en-GB" dirty="0"/>
          </a:p>
        </p:txBody>
      </p:sp>
      <p:pic>
        <p:nvPicPr>
          <p:cNvPr id="7" name="Content Placeholder 6" descr="IMG_0064 panel - Lord Parekh 30.jpg"/>
          <p:cNvPicPr>
            <a:picLocks noGrp="1" noChangeAspect="1"/>
          </p:cNvPicPr>
          <p:nvPr>
            <p:ph sz="half" idx="1"/>
          </p:nvPr>
        </p:nvPicPr>
        <p:blipFill>
          <a:blip r:embed="rId2"/>
          <a:stretch>
            <a:fillRect/>
          </a:stretch>
        </p:blipFill>
        <p:spPr>
          <a:xfrm>
            <a:off x="9322" y="2347518"/>
            <a:ext cx="5152710" cy="3867564"/>
          </a:xfrm>
        </p:spPr>
      </p:pic>
      <p:pic>
        <p:nvPicPr>
          <p:cNvPr id="10" name="Content Placeholder 9" descr="IMG_0070 Yasmin Alibhai Brown  30.jpg"/>
          <p:cNvPicPr>
            <a:picLocks noGrp="1" noChangeAspect="1"/>
          </p:cNvPicPr>
          <p:nvPr>
            <p:ph sz="half" idx="2"/>
          </p:nvPr>
        </p:nvPicPr>
        <p:blipFill>
          <a:blip r:embed="rId3"/>
          <a:stretch>
            <a:fillRect/>
          </a:stretch>
        </p:blipFill>
        <p:spPr>
          <a:xfrm>
            <a:off x="4834749" y="2357430"/>
            <a:ext cx="4360379" cy="3857652"/>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0158.JPG"/>
          <p:cNvPicPr>
            <a:picLocks noGrp="1" noChangeAspect="1"/>
          </p:cNvPicPr>
          <p:nvPr>
            <p:ph sz="half" idx="1"/>
          </p:nvPr>
        </p:nvPicPr>
        <p:blipFill>
          <a:blip r:embed="rId2" cstate="print"/>
          <a:stretch>
            <a:fillRect/>
          </a:stretch>
        </p:blipFill>
        <p:spPr>
          <a:xfrm>
            <a:off x="0" y="0"/>
            <a:ext cx="9144000" cy="6858000"/>
          </a:xfrm>
        </p:spPr>
      </p:pic>
      <p:sp>
        <p:nvSpPr>
          <p:cNvPr id="2" name="Title 1"/>
          <p:cNvSpPr>
            <a:spLocks noGrp="1"/>
          </p:cNvSpPr>
          <p:nvPr>
            <p:ph type="title"/>
          </p:nvPr>
        </p:nvSpPr>
        <p:spPr>
          <a:xfrm>
            <a:off x="0" y="0"/>
            <a:ext cx="9144000" cy="857232"/>
          </a:xfrm>
        </p:spPr>
        <p:txBody>
          <a:bodyPr/>
          <a:lstStyle/>
          <a:p>
            <a:r>
              <a:rPr lang="en-GB" dirty="0" smtClean="0"/>
              <a:t>Bristol Showcases UPF</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Documents and Settings\Thinker\Desktop\12 Wanted G20\_DSC0897 2.jpg"/>
          <p:cNvPicPr>
            <a:picLocks noChangeAspect="1" noChangeArrowheads="1"/>
          </p:cNvPicPr>
          <p:nvPr/>
        </p:nvPicPr>
        <p:blipFill>
          <a:blip r:embed="rId3" cstate="print"/>
          <a:srcRect t="3582" b="46211"/>
          <a:stretch>
            <a:fillRect/>
          </a:stretch>
        </p:blipFill>
        <p:spPr bwMode="auto">
          <a:xfrm>
            <a:off x="0" y="-1"/>
            <a:ext cx="9144000" cy="6858001"/>
          </a:xfrm>
          <a:prstGeom prst="rect">
            <a:avLst/>
          </a:prstGeom>
          <a:noFill/>
        </p:spPr>
      </p:pic>
      <p:sp>
        <p:nvSpPr>
          <p:cNvPr id="5" name="Title 1"/>
          <p:cNvSpPr txBox="1">
            <a:spLocks/>
          </p:cNvSpPr>
          <p:nvPr/>
        </p:nvSpPr>
        <p:spPr>
          <a:xfrm>
            <a:off x="0" y="5500702"/>
            <a:ext cx="9144000" cy="1357298"/>
          </a:xfrm>
          <a:prstGeom prst="rect">
            <a:avLst/>
          </a:prstGeom>
        </p:spPr>
        <p:txBody>
          <a:bodyPr vert="horz" lIns="91440" tIns="45720" rIns="91440" bIns="45720" rtlCol="0" anchor="ctr">
            <a:normAutofit fontScale="77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UK Global Peace Tour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War on Want: Ruth Tanner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House of Commons 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advTm="1981"/>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4876" y="274638"/>
            <a:ext cx="3971924" cy="2368544"/>
          </a:xfrm>
        </p:spPr>
        <p:txBody>
          <a:bodyPr>
            <a:normAutofit/>
          </a:bodyPr>
          <a:lstStyle/>
          <a:p>
            <a:r>
              <a:rPr lang="en-GB" b="1" dirty="0" smtClean="0"/>
              <a:t>Bristol Showcases UPF</a:t>
            </a:r>
            <a:br>
              <a:rPr lang="en-GB" b="1" dirty="0" smtClean="0"/>
            </a:br>
            <a:r>
              <a:rPr lang="en-GB" b="1" dirty="0" smtClean="0"/>
              <a:t>Oct. 2009</a:t>
            </a:r>
            <a:endParaRPr lang="en-GB" b="1" dirty="0"/>
          </a:p>
        </p:txBody>
      </p:sp>
      <p:pic>
        <p:nvPicPr>
          <p:cNvPr id="4" name="Content Placeholder 3" descr="IMG_0160.JPG"/>
          <p:cNvPicPr>
            <a:picLocks noGrp="1" noChangeAspect="1"/>
          </p:cNvPicPr>
          <p:nvPr>
            <p:ph sz="half" idx="1"/>
          </p:nvPr>
        </p:nvPicPr>
        <p:blipFill>
          <a:blip r:embed="rId2" cstate="print"/>
          <a:stretch>
            <a:fillRect/>
          </a:stretch>
        </p:blipFill>
        <p:spPr>
          <a:xfrm>
            <a:off x="0" y="3429000"/>
            <a:ext cx="4572000" cy="3429000"/>
          </a:xfrm>
        </p:spPr>
      </p:pic>
      <p:pic>
        <p:nvPicPr>
          <p:cNvPr id="7" name="Content Placeholder 6" descr="IMG_0146.JPG"/>
          <p:cNvPicPr>
            <a:picLocks noGrp="1" noChangeAspect="1"/>
          </p:cNvPicPr>
          <p:nvPr>
            <p:ph sz="half" idx="2"/>
          </p:nvPr>
        </p:nvPicPr>
        <p:blipFill>
          <a:blip r:embed="rId3" cstate="print"/>
          <a:stretch>
            <a:fillRect/>
          </a:stretch>
        </p:blipFill>
        <p:spPr>
          <a:xfrm>
            <a:off x="4572000" y="3429000"/>
            <a:ext cx="4572000" cy="3429000"/>
          </a:xfrm>
        </p:spPr>
      </p:pic>
      <p:pic>
        <p:nvPicPr>
          <p:cNvPr id="8" name="Picture 7" descr="IMG_0111.JPG"/>
          <p:cNvPicPr>
            <a:picLocks noChangeAspect="1"/>
          </p:cNvPicPr>
          <p:nvPr/>
        </p:nvPicPr>
        <p:blipFill>
          <a:blip r:embed="rId4" cstate="print"/>
          <a:stretch>
            <a:fillRect/>
          </a:stretch>
        </p:blipFill>
        <p:spPr>
          <a:xfrm>
            <a:off x="0" y="-1"/>
            <a:ext cx="4572000" cy="34290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99.JPG"/>
          <p:cNvPicPr>
            <a:picLocks noGrp="1" noChangeAspect="1"/>
          </p:cNvPicPr>
          <p:nvPr>
            <p:ph idx="1"/>
          </p:nvPr>
        </p:nvPicPr>
        <p:blipFill>
          <a:blip r:embed="rId2"/>
          <a:stretch>
            <a:fillRect/>
          </a:stretch>
        </p:blipFill>
        <p:spPr>
          <a:xfrm>
            <a:off x="0" y="-5578"/>
            <a:ext cx="9151437" cy="6863578"/>
          </a:xfrm>
        </p:spPr>
      </p:pic>
      <p:sp>
        <p:nvSpPr>
          <p:cNvPr id="2" name="Title 1"/>
          <p:cNvSpPr>
            <a:spLocks noGrp="1"/>
          </p:cNvSpPr>
          <p:nvPr>
            <p:ph type="title"/>
          </p:nvPr>
        </p:nvSpPr>
        <p:spPr>
          <a:xfrm>
            <a:off x="0" y="0"/>
            <a:ext cx="9144000" cy="1143000"/>
          </a:xfrm>
        </p:spPr>
        <p:txBody>
          <a:bodyPr>
            <a:normAutofit fontScale="90000"/>
          </a:bodyPr>
          <a:lstStyle/>
          <a:p>
            <a:r>
              <a:rPr lang="en-GB" dirty="0" smtClean="0">
                <a:solidFill>
                  <a:schemeClr val="bg1"/>
                </a:solidFill>
              </a:rPr>
              <a:t>Rev. Dr. Marcus </a:t>
            </a:r>
            <a:r>
              <a:rPr lang="en-GB" dirty="0" err="1" smtClean="0">
                <a:solidFill>
                  <a:schemeClr val="bg1"/>
                </a:solidFill>
              </a:rPr>
              <a:t>Braybrooke</a:t>
            </a:r>
            <a:r>
              <a:rPr lang="en-GB" dirty="0" smtClean="0">
                <a:solidFill>
                  <a:schemeClr val="bg1"/>
                </a:solidFill>
              </a:rPr>
              <a:t> </a:t>
            </a:r>
            <a:br>
              <a:rPr lang="en-GB" dirty="0" smtClean="0">
                <a:solidFill>
                  <a:schemeClr val="bg1"/>
                </a:solidFill>
              </a:rPr>
            </a:br>
            <a:r>
              <a:rPr lang="en-GB" dirty="0" smtClean="0">
                <a:solidFill>
                  <a:schemeClr val="bg1"/>
                </a:solidFill>
              </a:rPr>
              <a:t>‘Beacons of the Light’ </a:t>
            </a:r>
            <a:r>
              <a:rPr lang="en-GB" dirty="0" err="1" smtClean="0">
                <a:solidFill>
                  <a:schemeClr val="bg1"/>
                </a:solidFill>
              </a:rPr>
              <a:t>Booklaunch</a:t>
            </a:r>
            <a:r>
              <a:rPr lang="en-GB" dirty="0" smtClean="0">
                <a:solidFill>
                  <a:schemeClr val="bg1"/>
                </a:solidFill>
              </a:rPr>
              <a:t> Oct 16th</a:t>
            </a:r>
            <a:endParaRPr lang="en-GB"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111.JPG"/>
          <p:cNvPicPr>
            <a:picLocks noGrp="1" noChangeAspect="1"/>
          </p:cNvPicPr>
          <p:nvPr>
            <p:ph idx="1"/>
          </p:nvPr>
        </p:nvPicPr>
        <p:blipFill>
          <a:blip r:embed="rId2"/>
          <a:stretch>
            <a:fillRect/>
          </a:stretch>
        </p:blipFill>
        <p:spPr>
          <a:xfrm>
            <a:off x="0" y="0"/>
            <a:ext cx="9144000" cy="6858000"/>
          </a:xfrm>
        </p:spPr>
      </p:pic>
      <p:sp>
        <p:nvSpPr>
          <p:cNvPr id="2" name="Title 1"/>
          <p:cNvSpPr>
            <a:spLocks noGrp="1"/>
          </p:cNvSpPr>
          <p:nvPr>
            <p:ph type="title"/>
          </p:nvPr>
        </p:nvSpPr>
        <p:spPr>
          <a:xfrm>
            <a:off x="0" y="0"/>
            <a:ext cx="9144000" cy="1417638"/>
          </a:xfrm>
        </p:spPr>
        <p:txBody>
          <a:bodyPr>
            <a:normAutofit fontScale="90000"/>
          </a:bodyPr>
          <a:lstStyle/>
          <a:p>
            <a:r>
              <a:rPr lang="en-GB" dirty="0" smtClean="0">
                <a:solidFill>
                  <a:schemeClr val="bg1"/>
                </a:solidFill>
              </a:rPr>
              <a:t>Rev. Dr. Marcus </a:t>
            </a:r>
            <a:r>
              <a:rPr lang="en-GB" dirty="0" err="1" smtClean="0">
                <a:solidFill>
                  <a:schemeClr val="bg1"/>
                </a:solidFill>
              </a:rPr>
              <a:t>Braybrooke</a:t>
            </a:r>
            <a:r>
              <a:rPr lang="en-GB" dirty="0" smtClean="0">
                <a:solidFill>
                  <a:schemeClr val="bg1"/>
                </a:solidFill>
              </a:rPr>
              <a:t> </a:t>
            </a:r>
            <a:br>
              <a:rPr lang="en-GB" dirty="0" smtClean="0">
                <a:solidFill>
                  <a:schemeClr val="bg1"/>
                </a:solidFill>
              </a:rPr>
            </a:br>
            <a:r>
              <a:rPr lang="en-GB" dirty="0" smtClean="0">
                <a:solidFill>
                  <a:schemeClr val="bg1"/>
                </a:solidFill>
              </a:rPr>
              <a:t>‘Beacons of the Light’ </a:t>
            </a:r>
            <a:r>
              <a:rPr lang="en-GB" dirty="0" err="1" smtClean="0">
                <a:solidFill>
                  <a:schemeClr val="bg1"/>
                </a:solidFill>
              </a:rPr>
              <a:t>Booklaunch</a:t>
            </a:r>
            <a:r>
              <a:rPr lang="en-GB" dirty="0" smtClean="0">
                <a:solidFill>
                  <a:schemeClr val="bg1"/>
                </a:solidFill>
              </a:rPr>
              <a:t> Oct 16th</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P7528.jpg"/>
          <p:cNvPicPr>
            <a:picLocks noGrp="1" noChangeAspect="1"/>
          </p:cNvPicPr>
          <p:nvPr>
            <p:ph idx="1"/>
          </p:nvPr>
        </p:nvPicPr>
        <p:blipFill>
          <a:blip r:embed="rId2"/>
          <a:stretch>
            <a:fillRect/>
          </a:stretch>
        </p:blipFill>
        <p:spPr>
          <a:xfrm>
            <a:off x="0" y="0"/>
            <a:ext cx="9182317" cy="6858000"/>
          </a:xfrm>
        </p:spPr>
      </p:pic>
      <p:sp>
        <p:nvSpPr>
          <p:cNvPr id="2" name="Title 1"/>
          <p:cNvSpPr>
            <a:spLocks noGrp="1"/>
          </p:cNvSpPr>
          <p:nvPr>
            <p:ph type="title"/>
          </p:nvPr>
        </p:nvSpPr>
        <p:spPr>
          <a:xfrm>
            <a:off x="0" y="5286388"/>
            <a:ext cx="9144000" cy="1571612"/>
          </a:xfrm>
        </p:spPr>
        <p:txBody>
          <a:bodyPr>
            <a:noAutofit/>
          </a:bodyPr>
          <a:lstStyle/>
          <a:p>
            <a:r>
              <a:rPr lang="en-GB" sz="5400" b="1" dirty="0" smtClean="0">
                <a:solidFill>
                  <a:schemeClr val="bg1"/>
                </a:solidFill>
              </a:rPr>
              <a:t>Guided Meditation </a:t>
            </a:r>
            <a:br>
              <a:rPr lang="en-GB" sz="5400" b="1" dirty="0" smtClean="0">
                <a:solidFill>
                  <a:schemeClr val="bg1"/>
                </a:solidFill>
              </a:rPr>
            </a:br>
            <a:r>
              <a:rPr lang="en-GB" sz="5400" b="1" dirty="0" smtClean="0">
                <a:solidFill>
                  <a:schemeClr val="bg1"/>
                </a:solidFill>
              </a:rPr>
              <a:t>by Karen </a:t>
            </a:r>
            <a:r>
              <a:rPr lang="en-GB" sz="5400" b="1" dirty="0" err="1" smtClean="0">
                <a:solidFill>
                  <a:schemeClr val="bg1"/>
                </a:solidFill>
              </a:rPr>
              <a:t>Szulakowska</a:t>
            </a:r>
            <a:endParaRPr lang="en-GB" sz="5400"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IMG_0084 silence 30.jpg"/>
          <p:cNvPicPr>
            <a:picLocks noGrp="1" noChangeAspect="1"/>
          </p:cNvPicPr>
          <p:nvPr>
            <p:ph idx="1"/>
          </p:nvPr>
        </p:nvPicPr>
        <p:blipFill>
          <a:blip r:embed="rId2"/>
          <a:stretch>
            <a:fillRect/>
          </a:stretch>
        </p:blipFill>
        <p:spPr>
          <a:xfrm>
            <a:off x="-203935" y="0"/>
            <a:ext cx="9371863" cy="6857999"/>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GB" dirty="0" smtClean="0"/>
              <a:t/>
            </a:r>
            <a:br>
              <a:rPr lang="en-GB" dirty="0" smtClean="0"/>
            </a:br>
            <a:r>
              <a:rPr lang="en-GB" dirty="0" smtClean="0"/>
              <a:t>‘Forgiveness and Reconciliation’</a:t>
            </a:r>
            <a:br>
              <a:rPr lang="en-GB" dirty="0" smtClean="0"/>
            </a:br>
            <a:r>
              <a:rPr lang="en-GB" dirty="0" smtClean="0"/>
              <a:t>	Friends Meeting House, October 4</a:t>
            </a:r>
            <a:r>
              <a:rPr lang="en-GB" baseline="30000" dirty="0" smtClean="0"/>
              <a:t>th </a:t>
            </a:r>
            <a:r>
              <a:rPr lang="en-GB" dirty="0" smtClean="0"/>
              <a:t/>
            </a:r>
            <a:br>
              <a:rPr lang="en-GB" dirty="0" smtClean="0"/>
            </a:br>
            <a:r>
              <a:rPr lang="en-GB" dirty="0" smtClean="0"/>
              <a:t> </a:t>
            </a:r>
            <a:endParaRPr lang="en-GB" dirty="0"/>
          </a:p>
        </p:txBody>
      </p:sp>
      <p:pic>
        <p:nvPicPr>
          <p:cNvPr id="4" name="Content Placeholder 3" descr="IMG_8582a.jpg"/>
          <p:cNvPicPr>
            <a:picLocks noGrp="1" noChangeAspect="1"/>
          </p:cNvPicPr>
          <p:nvPr>
            <p:ph idx="1"/>
          </p:nvPr>
        </p:nvPicPr>
        <p:blipFill>
          <a:blip r:embed="rId2" cstate="print"/>
          <a:stretch>
            <a:fillRect/>
          </a:stretch>
        </p:blipFill>
        <p:spPr>
          <a:xfrm>
            <a:off x="-38472" y="2592984"/>
            <a:ext cx="9188118" cy="283628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ater ceremony different faiths.jpg"/>
          <p:cNvPicPr>
            <a:picLocks noGrp="1" noChangeAspect="1"/>
          </p:cNvPicPr>
          <p:nvPr>
            <p:ph idx="1"/>
          </p:nvPr>
        </p:nvPicPr>
        <p:blipFill>
          <a:blip r:embed="rId2"/>
          <a:stretch>
            <a:fillRect/>
          </a:stretch>
        </p:blipFill>
        <p:spPr>
          <a:xfrm>
            <a:off x="-14140" y="0"/>
            <a:ext cx="9158140" cy="6858000"/>
          </a:xfrm>
        </p:spPr>
      </p:pic>
      <p:sp>
        <p:nvSpPr>
          <p:cNvPr id="2" name="Title 1"/>
          <p:cNvSpPr>
            <a:spLocks noGrp="1"/>
          </p:cNvSpPr>
          <p:nvPr>
            <p:ph type="title"/>
          </p:nvPr>
        </p:nvSpPr>
        <p:spPr>
          <a:xfrm>
            <a:off x="0" y="5143512"/>
            <a:ext cx="5500694" cy="1714488"/>
          </a:xfrm>
        </p:spPr>
        <p:txBody>
          <a:bodyPr>
            <a:noAutofit/>
          </a:bodyPr>
          <a:lstStyle/>
          <a:p>
            <a:r>
              <a:rPr lang="en-GB" sz="5400" b="1" dirty="0" smtClean="0">
                <a:solidFill>
                  <a:schemeClr val="bg1"/>
                </a:solidFill>
              </a:rPr>
              <a:t>Interfaith Water </a:t>
            </a:r>
            <a:br>
              <a:rPr lang="en-GB" sz="5400" b="1" dirty="0" smtClean="0">
                <a:solidFill>
                  <a:schemeClr val="bg1"/>
                </a:solidFill>
              </a:rPr>
            </a:br>
            <a:r>
              <a:rPr lang="en-GB" sz="5400" b="1" dirty="0" smtClean="0">
                <a:solidFill>
                  <a:schemeClr val="bg1"/>
                </a:solidFill>
              </a:rPr>
              <a:t>Ceremony</a:t>
            </a:r>
            <a:endParaRPr lang="en-GB" sz="5400"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IMG_8689a interfaith water ceremony.jpg"/>
          <p:cNvPicPr>
            <a:picLocks noGrp="1" noChangeAspect="1"/>
          </p:cNvPicPr>
          <p:nvPr>
            <p:ph idx="1"/>
          </p:nvPr>
        </p:nvPicPr>
        <p:blipFill>
          <a:blip r:embed="rId2"/>
          <a:stretch>
            <a:fillRect/>
          </a:stretch>
        </p:blipFill>
        <p:spPr>
          <a:xfrm>
            <a:off x="-44082" y="0"/>
            <a:ext cx="9188082" cy="6625454"/>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26.JPG"/>
          <p:cNvPicPr>
            <a:picLocks noGrp="1" noChangeAspect="1"/>
          </p:cNvPicPr>
          <p:nvPr>
            <p:ph idx="1"/>
          </p:nvPr>
        </p:nvPicPr>
        <p:blipFill>
          <a:blip r:embed="rId2" cstate="print"/>
          <a:stretch>
            <a:fillRect/>
          </a:stretch>
        </p:blipFill>
        <p:spPr>
          <a:xfrm>
            <a:off x="0" y="0"/>
            <a:ext cx="9151437" cy="6863578"/>
          </a:xfrm>
        </p:spPr>
      </p:pic>
      <p:sp>
        <p:nvSpPr>
          <p:cNvPr id="2" name="Title 1"/>
          <p:cNvSpPr>
            <a:spLocks noGrp="1"/>
          </p:cNvSpPr>
          <p:nvPr>
            <p:ph type="title"/>
          </p:nvPr>
        </p:nvSpPr>
        <p:spPr>
          <a:xfrm>
            <a:off x="500034" y="0"/>
            <a:ext cx="8229600" cy="1143000"/>
          </a:xfrm>
        </p:spPr>
        <p:txBody>
          <a:bodyPr/>
          <a:lstStyle/>
          <a:p>
            <a:r>
              <a:rPr lang="en-GB" b="1" dirty="0" smtClean="0">
                <a:solidFill>
                  <a:schemeClr val="bg1"/>
                </a:solidFill>
              </a:rPr>
              <a:t>Ambassador for Peace 2009</a:t>
            </a:r>
            <a:endParaRPr lang="en-GB" b="1" dirty="0">
              <a:solidFill>
                <a:schemeClr val="bg1"/>
              </a:solidFill>
            </a:endParaRPr>
          </a:p>
        </p:txBody>
      </p:sp>
      <p:sp>
        <p:nvSpPr>
          <p:cNvPr id="5" name="TextBox 4"/>
          <p:cNvSpPr txBox="1"/>
          <p:nvPr/>
        </p:nvSpPr>
        <p:spPr>
          <a:xfrm>
            <a:off x="214282" y="5286388"/>
            <a:ext cx="8929718" cy="1446550"/>
          </a:xfrm>
          <a:prstGeom prst="rect">
            <a:avLst/>
          </a:prstGeom>
          <a:noFill/>
        </p:spPr>
        <p:txBody>
          <a:bodyPr wrap="square" rtlCol="0">
            <a:spAutoFit/>
          </a:bodyPr>
          <a:lstStyle/>
          <a:p>
            <a:r>
              <a:rPr lang="en-GB" sz="4400" dirty="0" smtClean="0">
                <a:solidFill>
                  <a:schemeClr val="bg1"/>
                </a:solidFill>
              </a:rPr>
              <a:t>Tony </a:t>
            </a:r>
            <a:r>
              <a:rPr lang="en-GB" sz="4400" dirty="0" err="1" smtClean="0">
                <a:solidFill>
                  <a:schemeClr val="bg1"/>
                </a:solidFill>
              </a:rPr>
              <a:t>Kempster</a:t>
            </a:r>
            <a:endParaRPr lang="en-GB" sz="4400" dirty="0" smtClean="0">
              <a:solidFill>
                <a:schemeClr val="bg1"/>
              </a:solidFill>
            </a:endParaRPr>
          </a:p>
          <a:p>
            <a:r>
              <a:rPr lang="en-GB" sz="4400" dirty="0" smtClean="0">
                <a:solidFill>
                  <a:schemeClr val="bg1"/>
                </a:solidFill>
              </a:rPr>
              <a:t>International Peace Bureau, Geneva </a:t>
            </a:r>
            <a:endParaRPr lang="en-GB" sz="44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3250 Karen Szulakowska AFP award July 4 2009 -3.jpg"/>
          <p:cNvPicPr>
            <a:picLocks noGrp="1" noChangeAspect="1"/>
          </p:cNvPicPr>
          <p:nvPr>
            <p:ph idx="1"/>
          </p:nvPr>
        </p:nvPicPr>
        <p:blipFill>
          <a:blip r:embed="rId2"/>
          <a:stretch>
            <a:fillRect/>
          </a:stretch>
        </p:blipFill>
        <p:spPr>
          <a:xfrm>
            <a:off x="0" y="0"/>
            <a:ext cx="9144000" cy="6373632"/>
          </a:xfrm>
        </p:spPr>
      </p:pic>
      <p:sp>
        <p:nvSpPr>
          <p:cNvPr id="2" name="Title 1"/>
          <p:cNvSpPr>
            <a:spLocks noGrp="1"/>
          </p:cNvSpPr>
          <p:nvPr>
            <p:ph type="title"/>
          </p:nvPr>
        </p:nvSpPr>
        <p:spPr>
          <a:xfrm>
            <a:off x="0" y="4786322"/>
            <a:ext cx="9144000" cy="1143000"/>
          </a:xfrm>
        </p:spPr>
        <p:txBody>
          <a:bodyPr>
            <a:normAutofit fontScale="90000"/>
          </a:bodyPr>
          <a:lstStyle/>
          <a:p>
            <a:r>
              <a:rPr lang="en-GB" b="1" dirty="0" smtClean="0">
                <a:solidFill>
                  <a:schemeClr val="bg1"/>
                </a:solidFill>
              </a:rPr>
              <a:t>Ambassador for Peace 2009</a:t>
            </a:r>
            <a:br>
              <a:rPr lang="en-GB" b="1" dirty="0" smtClean="0">
                <a:solidFill>
                  <a:schemeClr val="bg1"/>
                </a:solidFill>
              </a:rPr>
            </a:br>
            <a:r>
              <a:rPr lang="en-GB" b="1" dirty="0" smtClean="0">
                <a:solidFill>
                  <a:schemeClr val="bg1"/>
                </a:solidFill>
              </a:rPr>
              <a:t>Karen </a:t>
            </a:r>
            <a:r>
              <a:rPr lang="en-GB" b="1" dirty="0" err="1" smtClean="0">
                <a:solidFill>
                  <a:schemeClr val="bg1"/>
                </a:solidFill>
              </a:rPr>
              <a:t>Szulakowska</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Documents and Settings\Thinker\Desktop\12 Wanted G20\_DSC0986 2.jpg"/>
          <p:cNvPicPr>
            <a:picLocks noChangeAspect="1" noChangeArrowheads="1"/>
          </p:cNvPicPr>
          <p:nvPr/>
        </p:nvPicPr>
        <p:blipFill>
          <a:blip r:embed="rId3" cstate="print"/>
          <a:srcRect t="2280" b="47399"/>
          <a:stretch>
            <a:fillRect/>
          </a:stretch>
        </p:blipFill>
        <p:spPr bwMode="auto">
          <a:xfrm>
            <a:off x="-1" y="0"/>
            <a:ext cx="9124061" cy="6858000"/>
          </a:xfrm>
          <a:prstGeom prst="rect">
            <a:avLst/>
          </a:prstGeom>
          <a:noFill/>
        </p:spPr>
      </p:pic>
      <p:sp>
        <p:nvSpPr>
          <p:cNvPr id="5" name="Title 1"/>
          <p:cNvSpPr txBox="1">
            <a:spLocks/>
          </p:cNvSpPr>
          <p:nvPr/>
        </p:nvSpPr>
        <p:spPr>
          <a:xfrm>
            <a:off x="0" y="5357826"/>
            <a:ext cx="9144000" cy="1500174"/>
          </a:xfrm>
          <a:prstGeom prst="rect">
            <a:avLst/>
          </a:prstGeom>
        </p:spPr>
        <p:txBody>
          <a:bodyPr vert="horz" lIns="91440" tIns="45720" rIns="91440" bIns="45720" rtlCol="0" anchor="ctr">
            <a:normAutofit fontScale="77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UK Global Peace Tour  Former Anglican Bishop of Jerusalem  Rt.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Riah</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Abu El-</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Assal</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House of Commons 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3253 copy Hadia Saad AFP July 4 2009 - 3.jpg"/>
          <p:cNvPicPr>
            <a:picLocks noGrp="1" noChangeAspect="1"/>
          </p:cNvPicPr>
          <p:nvPr>
            <p:ph idx="1"/>
          </p:nvPr>
        </p:nvPicPr>
        <p:blipFill>
          <a:blip r:embed="rId2"/>
          <a:stretch>
            <a:fillRect/>
          </a:stretch>
        </p:blipFill>
        <p:spPr>
          <a:xfrm>
            <a:off x="0" y="0"/>
            <a:ext cx="9156386" cy="6858000"/>
          </a:xfrm>
        </p:spPr>
      </p:pic>
      <p:sp>
        <p:nvSpPr>
          <p:cNvPr id="2" name="Title 1"/>
          <p:cNvSpPr>
            <a:spLocks noGrp="1"/>
          </p:cNvSpPr>
          <p:nvPr>
            <p:ph type="title"/>
          </p:nvPr>
        </p:nvSpPr>
        <p:spPr>
          <a:xfrm>
            <a:off x="428596" y="5715000"/>
            <a:ext cx="8229600" cy="1143000"/>
          </a:xfrm>
        </p:spPr>
        <p:txBody>
          <a:bodyPr>
            <a:normAutofit fontScale="90000"/>
          </a:bodyPr>
          <a:lstStyle/>
          <a:p>
            <a:r>
              <a:rPr lang="en-GB" b="1" dirty="0" smtClean="0">
                <a:solidFill>
                  <a:schemeClr val="bg1"/>
                </a:solidFill>
              </a:rPr>
              <a:t>Ambassador for Peace 2009</a:t>
            </a:r>
            <a:br>
              <a:rPr lang="en-GB" b="1" dirty="0" smtClean="0">
                <a:solidFill>
                  <a:schemeClr val="bg1"/>
                </a:solidFill>
              </a:rPr>
            </a:br>
            <a:r>
              <a:rPr lang="en-GB" b="1" dirty="0" err="1" smtClean="0">
                <a:solidFill>
                  <a:schemeClr val="bg1"/>
                </a:solidFill>
              </a:rPr>
              <a:t>Haadia</a:t>
            </a:r>
            <a:r>
              <a:rPr lang="en-GB" b="1" dirty="0" smtClean="0">
                <a:solidFill>
                  <a:schemeClr val="bg1"/>
                </a:solidFill>
              </a:rPr>
              <a:t> </a:t>
            </a:r>
            <a:r>
              <a:rPr lang="en-GB" b="1" dirty="0" err="1" smtClean="0">
                <a:solidFill>
                  <a:schemeClr val="bg1"/>
                </a:solidFill>
              </a:rPr>
              <a:t>Saad</a:t>
            </a:r>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3249 copy Upadhya AFP July 4th 2009 - 3.jpg"/>
          <p:cNvPicPr>
            <a:picLocks noGrp="1" noChangeAspect="1"/>
          </p:cNvPicPr>
          <p:nvPr>
            <p:ph idx="1"/>
          </p:nvPr>
        </p:nvPicPr>
        <p:blipFill>
          <a:blip r:embed="rId2"/>
          <a:stretch>
            <a:fillRect/>
          </a:stretch>
        </p:blipFill>
        <p:spPr>
          <a:xfrm>
            <a:off x="0" y="428604"/>
            <a:ext cx="9144000" cy="6429396"/>
          </a:xfrm>
        </p:spPr>
      </p:pic>
      <p:sp>
        <p:nvSpPr>
          <p:cNvPr id="2" name="Title 1"/>
          <p:cNvSpPr>
            <a:spLocks noGrp="1"/>
          </p:cNvSpPr>
          <p:nvPr>
            <p:ph type="title"/>
          </p:nvPr>
        </p:nvSpPr>
        <p:spPr/>
        <p:txBody>
          <a:bodyPr/>
          <a:lstStyle/>
          <a:p>
            <a:r>
              <a:rPr lang="en-GB" b="1" dirty="0" smtClean="0">
                <a:solidFill>
                  <a:schemeClr val="bg1"/>
                </a:solidFill>
              </a:rPr>
              <a:t>Ambassador for Peace 2009</a:t>
            </a:r>
            <a:endParaRPr lang="en-GB" dirty="0"/>
          </a:p>
        </p:txBody>
      </p:sp>
      <p:sp>
        <p:nvSpPr>
          <p:cNvPr id="5" name="TextBox 4"/>
          <p:cNvSpPr txBox="1"/>
          <p:nvPr/>
        </p:nvSpPr>
        <p:spPr>
          <a:xfrm>
            <a:off x="0" y="5786454"/>
            <a:ext cx="9144000" cy="646331"/>
          </a:xfrm>
          <a:prstGeom prst="rect">
            <a:avLst/>
          </a:prstGeom>
          <a:noFill/>
        </p:spPr>
        <p:txBody>
          <a:bodyPr wrap="square" rtlCol="0">
            <a:spAutoFit/>
          </a:bodyPr>
          <a:lstStyle/>
          <a:p>
            <a:pPr algn="ctr"/>
            <a:r>
              <a:rPr lang="en-GB" sz="3600" b="1" dirty="0" smtClean="0">
                <a:solidFill>
                  <a:schemeClr val="bg1"/>
                </a:solidFill>
              </a:rPr>
              <a:t>Major Ret) </a:t>
            </a:r>
            <a:r>
              <a:rPr lang="en-GB" sz="3600" b="1" dirty="0" err="1" smtClean="0">
                <a:solidFill>
                  <a:schemeClr val="bg1"/>
                </a:solidFill>
              </a:rPr>
              <a:t>Suryaparsad</a:t>
            </a:r>
            <a:r>
              <a:rPr lang="en-GB" sz="3600" b="1" dirty="0" smtClean="0">
                <a:solidFill>
                  <a:schemeClr val="bg1"/>
                </a:solidFill>
              </a:rPr>
              <a:t> </a:t>
            </a:r>
            <a:r>
              <a:rPr lang="en-GB" sz="3600" b="1" dirty="0" err="1" smtClean="0">
                <a:solidFill>
                  <a:schemeClr val="bg1"/>
                </a:solidFill>
              </a:rPr>
              <a:t>Upadhya</a:t>
            </a:r>
            <a:endParaRPr lang="en-GB" sz="3600" b="1"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F3252 copy.jpg"/>
          <p:cNvPicPr>
            <a:picLocks noGrp="1" noChangeAspect="1"/>
          </p:cNvPicPr>
          <p:nvPr>
            <p:ph idx="1"/>
          </p:nvPr>
        </p:nvPicPr>
        <p:blipFill>
          <a:blip r:embed="rId2"/>
          <a:stretch>
            <a:fillRect/>
          </a:stretch>
        </p:blipFill>
        <p:spPr>
          <a:xfrm>
            <a:off x="-34215" y="0"/>
            <a:ext cx="9178215" cy="6429396"/>
          </a:xfrm>
        </p:spPr>
      </p:pic>
      <p:sp>
        <p:nvSpPr>
          <p:cNvPr id="7" name="Rectangle 6"/>
          <p:cNvSpPr/>
          <p:nvPr/>
        </p:nvSpPr>
        <p:spPr>
          <a:xfrm>
            <a:off x="357158" y="5000636"/>
            <a:ext cx="7929586" cy="1323439"/>
          </a:xfrm>
          <a:prstGeom prst="rect">
            <a:avLst/>
          </a:prstGeom>
        </p:spPr>
        <p:txBody>
          <a:bodyPr wrap="square">
            <a:spAutoFit/>
          </a:bodyPr>
          <a:lstStyle/>
          <a:p>
            <a:pPr algn="ctr"/>
            <a:r>
              <a:rPr lang="en-GB" sz="4000" b="1" dirty="0" smtClean="0">
                <a:solidFill>
                  <a:schemeClr val="bg1"/>
                </a:solidFill>
              </a:rPr>
              <a:t>Ambassador for Peace 2009 </a:t>
            </a:r>
          </a:p>
          <a:p>
            <a:pPr algn="ctr"/>
            <a:r>
              <a:rPr lang="en-GB" sz="4000" b="1" dirty="0" smtClean="0">
                <a:solidFill>
                  <a:schemeClr val="bg1"/>
                </a:solidFill>
              </a:rPr>
              <a:t>Mr Mohammed </a:t>
            </a:r>
            <a:r>
              <a:rPr lang="en-GB" sz="4000" b="1" dirty="0" err="1" smtClean="0">
                <a:solidFill>
                  <a:schemeClr val="bg1"/>
                </a:solidFill>
              </a:rPr>
              <a:t>Khokhar</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Documents and Settings\Thinker\Desktop\12 Wanted G20\_DSC1033 2.jpg"/>
          <p:cNvPicPr>
            <a:picLocks noChangeAspect="1" noChangeArrowheads="1"/>
          </p:cNvPicPr>
          <p:nvPr/>
        </p:nvPicPr>
        <p:blipFill>
          <a:blip r:embed="rId2" cstate="print"/>
          <a:srcRect t="13962" b="35831"/>
          <a:stretch>
            <a:fillRect/>
          </a:stretch>
        </p:blipFill>
        <p:spPr bwMode="auto">
          <a:xfrm>
            <a:off x="1" y="0"/>
            <a:ext cx="9143999" cy="6858000"/>
          </a:xfrm>
          <a:prstGeom prst="rect">
            <a:avLst/>
          </a:prstGeom>
          <a:noFill/>
        </p:spPr>
      </p:pic>
      <p:sp>
        <p:nvSpPr>
          <p:cNvPr id="5" name="Title 1"/>
          <p:cNvSpPr txBox="1">
            <a:spLocks/>
          </p:cNvSpPr>
          <p:nvPr/>
        </p:nvSpPr>
        <p:spPr>
          <a:xfrm>
            <a:off x="0" y="5715000"/>
            <a:ext cx="9144000" cy="1143000"/>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UPF Global Peace Tour    </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Imam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Umer</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Ilyasi</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All India Imams and Mosques Organisation</a:t>
            </a:r>
            <a:endParaRPr kumimoji="0" lang="en-GB" sz="4400" b="1" i="0" u="none" strike="noStrike" kern="1200" cap="none"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 2009</a:t>
            </a:r>
            <a:endParaRPr kumimoji="0" lang="en-US" sz="4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ransition advClick="0"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Documents and Settings\Thinker\Desktop\12 Wanted G20\_DSC1042 2.jpg"/>
          <p:cNvPicPr>
            <a:picLocks noChangeAspect="1" noChangeArrowheads="1"/>
          </p:cNvPicPr>
          <p:nvPr/>
        </p:nvPicPr>
        <p:blipFill>
          <a:blip r:embed="rId2" cstate="print"/>
          <a:srcRect t="3029" b="46992"/>
          <a:stretch>
            <a:fillRect/>
          </a:stretch>
        </p:blipFill>
        <p:spPr bwMode="auto">
          <a:xfrm>
            <a:off x="0" y="0"/>
            <a:ext cx="9185737" cy="6858000"/>
          </a:xfrm>
          <a:prstGeom prst="rect">
            <a:avLst/>
          </a:prstGeom>
          <a:noFill/>
        </p:spPr>
      </p:pic>
      <p:sp>
        <p:nvSpPr>
          <p:cNvPr id="5" name="Title 1"/>
          <p:cNvSpPr txBox="1">
            <a:spLocks/>
          </p:cNvSpPr>
          <p:nvPr/>
        </p:nvSpPr>
        <p:spPr>
          <a:xfrm>
            <a:off x="0" y="5500702"/>
            <a:ext cx="9144000" cy="1143000"/>
          </a:xfrm>
          <a:prstGeom prst="rect">
            <a:avLst/>
          </a:prstGeom>
        </p:spPr>
        <p:txBody>
          <a:bodyPr vert="horz" lIns="91440" tIns="45720" rIns="91440" bIns="45720" rtlCol="0" anchor="ctr">
            <a:normAutofit fontScale="6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Global Peace Tour    Frank Kantor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URC Church and Society Secretary &amp; Joint Public Issues Team</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Documents and Settings\Thinker\Desktop\12 Wanted G20\IMG_5427.JPG"/>
          <p:cNvPicPr>
            <a:picLocks noChangeAspect="1" noChangeArrowheads="1"/>
          </p:cNvPicPr>
          <p:nvPr/>
        </p:nvPicPr>
        <p:blipFill>
          <a:blip r:embed="rId2" cstate="print"/>
          <a:srcRect l="6945" r="4166"/>
          <a:stretch>
            <a:fillRect/>
          </a:stretch>
        </p:blipFill>
        <p:spPr bwMode="auto">
          <a:xfrm>
            <a:off x="0" y="0"/>
            <a:ext cx="9144000" cy="6858000"/>
          </a:xfrm>
          <a:prstGeom prst="rect">
            <a:avLst/>
          </a:prstGeom>
          <a:noFill/>
        </p:spPr>
      </p:pic>
      <p:sp>
        <p:nvSpPr>
          <p:cNvPr id="5" name="Title 1"/>
          <p:cNvSpPr txBox="1">
            <a:spLocks/>
          </p:cNvSpPr>
          <p:nvPr/>
        </p:nvSpPr>
        <p:spPr>
          <a:xfrm>
            <a:off x="0" y="5500702"/>
            <a:ext cx="9144000" cy="1357298"/>
          </a:xfrm>
          <a:prstGeom prst="rect">
            <a:avLst/>
          </a:prstGeom>
        </p:spPr>
        <p:txBody>
          <a:bodyPr vert="horz" lIns="91440" tIns="45720" rIns="91440" bIns="45720" rtlCol="0" anchor="ctr">
            <a:normAutofit fontScale="77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Global Peace Tour    Anil </a:t>
            </a:r>
            <a:r>
              <a:rPr lang="en-GB"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Bhanot</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General Secretary Hindu Council – UK</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advClick="0"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Documents and Settings\Thinker\Desktop\12 Wanted G20\_DSC1049.JPG"/>
          <p:cNvPicPr>
            <a:picLocks noChangeAspect="1" noChangeArrowheads="1"/>
          </p:cNvPicPr>
          <p:nvPr/>
        </p:nvPicPr>
        <p:blipFill>
          <a:blip r:embed="rId2" cstate="print"/>
          <a:srcRect l="6971" r="3787"/>
          <a:stretch>
            <a:fillRect/>
          </a:stretch>
        </p:blipFill>
        <p:spPr bwMode="auto">
          <a:xfrm>
            <a:off x="0" y="0"/>
            <a:ext cx="9144000" cy="6858000"/>
          </a:xfrm>
          <a:prstGeom prst="rect">
            <a:avLst/>
          </a:prstGeom>
          <a:noFill/>
        </p:spPr>
      </p:pic>
      <p:sp>
        <p:nvSpPr>
          <p:cNvPr id="5" name="Title 1"/>
          <p:cNvSpPr txBox="1">
            <a:spLocks/>
          </p:cNvSpPr>
          <p:nvPr/>
        </p:nvSpPr>
        <p:spPr>
          <a:xfrm>
            <a:off x="357158" y="5500702"/>
            <a:ext cx="8229600" cy="1143000"/>
          </a:xfrm>
          <a:prstGeom prst="rect">
            <a:avLst/>
          </a:prstGeom>
        </p:spPr>
        <p:txBody>
          <a:bodyPr vert="horz" lIns="91440" tIns="45720" rIns="91440" bIns="45720" rtlCol="0" anchor="ctr">
            <a:normAutofit fontScale="92500" lnSpcReduction="20000"/>
          </a:bodyPr>
          <a:lstStyle/>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UPF UK Global Peace Tour  </a:t>
            </a:r>
          </a:p>
          <a:p>
            <a:pPr lvl="0" algn="ctr">
              <a:spcBef>
                <a:spcPct val="0"/>
              </a:spcBef>
              <a:defRPr/>
            </a:pP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House of Commons April 2</a:t>
            </a:r>
            <a:r>
              <a:rPr lang="en-GB"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a:t>
            </a:r>
            <a:r>
              <a:rPr lang="en-GB"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3041</TotalTime>
  <Words>1586</Words>
  <Application>Microsoft Office PowerPoint</Application>
  <PresentationFormat>On-screen Show (4:3)</PresentationFormat>
  <Paragraphs>128</Paragraphs>
  <Slides>52</Slides>
  <Notes>15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Universal Peace Federation – UK Activities 2009</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Food Water and Energy Crisis Dr Yacob Mulugetta</vt:lpstr>
      <vt:lpstr>John Grogan MP August 22nd Cultural Programme</vt:lpstr>
      <vt:lpstr>Slide 27</vt:lpstr>
      <vt:lpstr>Slide 28</vt:lpstr>
      <vt:lpstr>Slide 29</vt:lpstr>
      <vt:lpstr>Slide 30</vt:lpstr>
      <vt:lpstr>Mindanao Peace Initiative – UK Philippines Embassy, Oct. 24th, 2009</vt:lpstr>
      <vt:lpstr>Mindanao Peace Initiative – UK Philippines Embassy October 24th 2009</vt:lpstr>
      <vt:lpstr>Supported Star Foundation Youth Awards  Nov. 9th 2009 </vt:lpstr>
      <vt:lpstr>‘Inter-Civilizational Dialogue’  Baku, Azerbaijan</vt:lpstr>
      <vt:lpstr>Dr. L M Singhvi Commemoration Celebration  of Holy Events National Interfaith Week Nov. 18th</vt:lpstr>
      <vt:lpstr>Dr. L M Singhvi Commemoration Celebration  of Holy Events National Interfaith Week Nov. 18th</vt:lpstr>
      <vt:lpstr>Immigrants Contribution to UK Nov. 24th </vt:lpstr>
      <vt:lpstr>Immigrants Contribution to UK Nov. 24th </vt:lpstr>
      <vt:lpstr>Bristol Showcases UPF</vt:lpstr>
      <vt:lpstr>Bristol Showcases UPF Oct. 2009</vt:lpstr>
      <vt:lpstr>Rev. Dr. Marcus Braybrooke  ‘Beacons of the Light’ Booklaunch Oct 16th</vt:lpstr>
      <vt:lpstr>Rev. Dr. Marcus Braybrooke  ‘Beacons of the Light’ Booklaunch Oct 16th</vt:lpstr>
      <vt:lpstr>Guided Meditation  by Karen Szulakowska</vt:lpstr>
      <vt:lpstr>Slide 44</vt:lpstr>
      <vt:lpstr> ‘Forgiveness and Reconciliation’  Friends Meeting House, October 4th   </vt:lpstr>
      <vt:lpstr>Interfaith Water  Ceremony</vt:lpstr>
      <vt:lpstr>Slide 47</vt:lpstr>
      <vt:lpstr>Ambassador for Peace 2009</vt:lpstr>
      <vt:lpstr>Ambassador for Peace 2009 Karen Szulakowska</vt:lpstr>
      <vt:lpstr>Ambassador for Peace 2009 Haadia Saad</vt:lpstr>
      <vt:lpstr>Ambassador for Peace 2009</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Thinker</dc:creator>
  <cp:lastModifiedBy>Robin</cp:lastModifiedBy>
  <cp:revision>239</cp:revision>
  <dcterms:created xsi:type="dcterms:W3CDTF">2009-07-17T09:40:32Z</dcterms:created>
  <dcterms:modified xsi:type="dcterms:W3CDTF">2009-12-07T17:18:09Z</dcterms:modified>
</cp:coreProperties>
</file>