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93" r:id="rId3"/>
    <p:sldId id="267" r:id="rId4"/>
    <p:sldId id="257" r:id="rId5"/>
    <p:sldId id="294" r:id="rId6"/>
    <p:sldId id="295" r:id="rId7"/>
    <p:sldId id="269" r:id="rId8"/>
    <p:sldId id="296" r:id="rId9"/>
    <p:sldId id="297" r:id="rId10"/>
    <p:sldId id="299" r:id="rId11"/>
    <p:sldId id="300" r:id="rId12"/>
    <p:sldId id="286" r:id="rId13"/>
    <p:sldId id="301" r:id="rId14"/>
    <p:sldId id="302" r:id="rId15"/>
    <p:sldId id="303" r:id="rId16"/>
    <p:sldId id="304" r:id="rId17"/>
    <p:sldId id="305" r:id="rId18"/>
    <p:sldId id="306" r:id="rId19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E3FC"/>
    <a:srgbClr val="FCC184"/>
    <a:srgbClr val="AB755D"/>
    <a:srgbClr val="2F3AFF"/>
    <a:srgbClr val="FCEF94"/>
    <a:srgbClr val="FCA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84" autoAdjust="0"/>
    <p:restoredTop sz="99830" autoAdjust="0"/>
  </p:normalViewPr>
  <p:slideViewPr>
    <p:cSldViewPr>
      <p:cViewPr varScale="1">
        <p:scale>
          <a:sx n="36" d="100"/>
          <a:sy n="36" d="100"/>
        </p:scale>
        <p:origin x="-114" y="-2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Impact"/>
                <a:ea typeface="Impact"/>
                <a:cs typeface="Impac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18242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59204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5725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75793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821193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2286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65169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70860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2549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mpact"/>
                <a:ea typeface="Impact"/>
                <a:cs typeface="Impact"/>
              </a:defRPr>
            </a:lvl1pPr>
            <a:lvl2pPr>
              <a:defRPr sz="2800">
                <a:latin typeface="Impact"/>
                <a:ea typeface="Impact"/>
                <a:cs typeface="Impact"/>
              </a:defRPr>
            </a:lvl2pPr>
            <a:lvl3pPr>
              <a:defRPr sz="2400">
                <a:latin typeface="Impact"/>
                <a:ea typeface="Impact"/>
                <a:cs typeface="Impact"/>
              </a:defRPr>
            </a:lvl3pPr>
            <a:lvl4pPr>
              <a:defRPr sz="2000">
                <a:latin typeface="Impact"/>
                <a:ea typeface="Impact"/>
                <a:cs typeface="Impact"/>
              </a:defRPr>
            </a:lvl4pPr>
            <a:lvl5pPr>
              <a:defRPr sz="2000">
                <a:latin typeface="Impact"/>
                <a:ea typeface="Impact"/>
                <a:cs typeface="Impac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965512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6694968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25270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/>
          <p:cNvSpPr>
            <a:spLocks/>
          </p:cNvSpPr>
          <p:nvPr userDrawn="1"/>
        </p:nvSpPr>
        <p:spPr bwMode="auto">
          <a:xfrm>
            <a:off x="931862" y="685799"/>
            <a:ext cx="14795501" cy="1216660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17B9F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dirty="0">
              <a:latin typeface="Impact"/>
              <a:ea typeface="Impact"/>
              <a:cs typeface="Impac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9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6.jpg"/><Relationship Id="rId7" Type="http://schemas.microsoft.com/office/2007/relationships/hdphoto" Target="../media/hdphoto6.wdp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2" b="13842"/>
          <a:stretch>
            <a:fillRect/>
          </a:stretch>
        </p:blipFill>
        <p:spPr>
          <a:xfrm>
            <a:off x="1" y="701612"/>
            <a:ext cx="14712280" cy="7048570"/>
          </a:xfrm>
          <a:effectLst>
            <a:glow rad="876300">
              <a:schemeClr val="accent1">
                <a:satMod val="175000"/>
                <a:alpha val="40000"/>
              </a:schemeClr>
            </a:glow>
            <a:softEdge rad="850900"/>
          </a:effectLst>
        </p:spPr>
      </p:pic>
      <p:pic>
        <p:nvPicPr>
          <p:cNvPr id="6" name="Picture 5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976" y="1457400"/>
            <a:ext cx="10881150" cy="5239072"/>
          </a:xfrm>
          <a:prstGeom prst="rect">
            <a:avLst/>
          </a:prstGeom>
          <a:effectLst>
            <a:glow rad="876300">
              <a:schemeClr val="accent1">
                <a:satMod val="175000"/>
                <a:alpha val="40000"/>
              </a:schemeClr>
            </a:glow>
            <a:softEdge rad="850900"/>
          </a:effectLst>
        </p:spPr>
      </p:pic>
      <p:pic>
        <p:nvPicPr>
          <p:cNvPr id="7" name="Picture 6" descr="imag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72" y="6858000"/>
            <a:ext cx="10537576" cy="7012278"/>
          </a:xfrm>
          <a:prstGeom prst="rect">
            <a:avLst/>
          </a:prstGeom>
          <a:effectLst>
            <a:glow rad="876300">
              <a:schemeClr val="accent1">
                <a:satMod val="175000"/>
                <a:alpha val="40000"/>
              </a:schemeClr>
            </a:glow>
            <a:softEdge rad="850900"/>
          </a:effectLst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309563" y="260350"/>
            <a:ext cx="5318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ko-KR" sz="7200" dirty="0">
                <a:latin typeface="Impact" charset="0"/>
                <a:ea typeface="Impact"/>
                <a:cs typeface="Impact" charset="0"/>
                <a:sym typeface="나눔고딕OTF ExtraBold" charset="0"/>
              </a:rPr>
              <a:t>Session </a:t>
            </a:r>
            <a:r>
              <a:rPr lang="en-US" altLang="ko-KR" sz="7200" dirty="0" smtClean="0">
                <a:latin typeface="Impact" charset="0"/>
                <a:ea typeface="Impact"/>
                <a:cs typeface="Impact" charset="0"/>
                <a:sym typeface="나눔고딕OTF ExtraBold" charset="0"/>
              </a:rPr>
              <a:t>37</a:t>
            </a:r>
            <a:endParaRPr lang="en-US" altLang="ko-KR" sz="7200" dirty="0">
              <a:latin typeface="Impact" charset="0"/>
              <a:ea typeface="Impact"/>
              <a:cs typeface="Impact" charset="0"/>
              <a:sym typeface="나눔고딕OTF ExtraBold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207029" y="257175"/>
            <a:ext cx="130856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cs typeface="ＭＳ Ｐゴシック" charset="0"/>
                <a:sym typeface="나눔고딕OTF Bold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9pPr>
          </a:lstStyle>
          <a:p>
            <a:pPr eaLnBrk="1" hangingPunct="1"/>
            <a:r>
              <a:rPr lang="en-US" altLang="ko-KR" sz="7200" dirty="0" smtClean="0">
                <a:solidFill>
                  <a:schemeClr val="tx1"/>
                </a:solidFill>
                <a:latin typeface="Impact" charset="0"/>
                <a:ea typeface="Impact"/>
                <a:cs typeface="Impact" charset="0"/>
                <a:sym typeface="나눔고딕OTF ExtraBold" charset="0"/>
              </a:rPr>
              <a:t>Preparation for the Second Advent</a:t>
            </a:r>
            <a:endParaRPr lang="en-US" altLang="ko-KR" sz="7200" dirty="0">
              <a:solidFill>
                <a:schemeClr val="tx1"/>
              </a:solidFill>
              <a:latin typeface="Impact" charset="0"/>
              <a:ea typeface="Impact"/>
              <a:cs typeface="Impact" charset="0"/>
              <a:sym typeface="나눔고딕OTF ExtraBol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8016" y="-1422920"/>
            <a:ext cx="24563384" cy="16345816"/>
          </a:xfrm>
          <a:prstGeom prst="rect">
            <a:avLst/>
          </a:prstGeom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4" y="8370168"/>
            <a:ext cx="7488832" cy="5345832"/>
          </a:xfrm>
          <a:prstGeom prst="rect">
            <a:avLst/>
          </a:prstGeom>
          <a:noFill/>
          <a:ln>
            <a:noFill/>
          </a:ln>
          <a:effectLst>
            <a:glow rad="685800">
              <a:schemeClr val="tx1">
                <a:lumMod val="95000"/>
                <a:lumOff val="5000"/>
                <a:alpha val="40000"/>
              </a:schemeClr>
            </a:glow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/>
          </p:cNvSpPr>
          <p:nvPr/>
        </p:nvSpPr>
        <p:spPr bwMode="auto">
          <a:xfrm>
            <a:off x="2631030" y="9028184"/>
            <a:ext cx="3764289" cy="173893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External:</a:t>
            </a:r>
          </a:p>
          <a:p>
            <a:pPr algn="ctr"/>
            <a:r>
              <a:rPr lang="en-US" altLang="ko-KR" sz="5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Renaissance</a:t>
            </a:r>
          </a:p>
        </p:txBody>
      </p:sp>
      <p:pic>
        <p:nvPicPr>
          <p:cNvPr id="2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4" y="1088976"/>
            <a:ext cx="8280920" cy="5985048"/>
          </a:xfrm>
          <a:prstGeom prst="rect">
            <a:avLst/>
          </a:prstGeom>
          <a:noFill/>
          <a:ln>
            <a:noFill/>
          </a:ln>
          <a:effectLst>
            <a:glow rad="1752600">
              <a:srgbClr val="FFFF00">
                <a:alpha val="69000"/>
              </a:srgbClr>
            </a:glow>
            <a:softEdge rad="1155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/>
          </p:cNvSpPr>
          <p:nvPr/>
        </p:nvSpPr>
        <p:spPr bwMode="auto">
          <a:xfrm>
            <a:off x="886744" y="2938758"/>
            <a:ext cx="5522721" cy="211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Internal: Reformation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51640" y="5319936"/>
            <a:ext cx="5904656" cy="1970112"/>
            <a:chOff x="6412197" y="5078016"/>
            <a:chExt cx="3695700" cy="1970112"/>
          </a:xfrm>
        </p:grpSpPr>
        <p:sp>
          <p:nvSpPr>
            <p:cNvPr id="31" name="AutoShape 11"/>
            <p:cNvSpPr>
              <a:spLocks/>
            </p:cNvSpPr>
            <p:nvPr/>
          </p:nvSpPr>
          <p:spPr bwMode="auto">
            <a:xfrm>
              <a:off x="6412197" y="5078016"/>
              <a:ext cx="3695700" cy="1970112"/>
            </a:xfrm>
            <a:prstGeom prst="roundRect">
              <a:avLst>
                <a:gd name="adj" fmla="val 38773"/>
              </a:avLst>
            </a:prstGeom>
            <a:solidFill>
              <a:srgbClr val="64A6F0">
                <a:alpha val="19000"/>
              </a:srgb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ko-KR" altLang="en-US" dirty="0">
                <a:latin typeface="Impact"/>
                <a:ea typeface="Impact"/>
                <a:cs typeface="Impact"/>
              </a:endParaRPr>
            </a:p>
          </p:txBody>
        </p:sp>
        <p:sp>
          <p:nvSpPr>
            <p:cNvPr id="32" name="Rectangle 12"/>
            <p:cNvSpPr>
              <a:spLocks/>
            </p:cNvSpPr>
            <p:nvPr/>
          </p:nvSpPr>
          <p:spPr bwMode="auto">
            <a:xfrm>
              <a:off x="6702710" y="5495082"/>
              <a:ext cx="3108325" cy="1337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ko-KR" altLang="en-US" sz="6600" dirty="0" smtClean="0">
                  <a:latin typeface="Impact"/>
                  <a:ea typeface="Impact"/>
                  <a:cs typeface="Impact"/>
                  <a:sym typeface="나눔고딕 Bold" charset="-127"/>
                </a:rPr>
                <a:t>Abel</a:t>
              </a:r>
              <a:r>
                <a:rPr lang="en-US" altLang="ko-KR" sz="6600" dirty="0" smtClean="0">
                  <a:latin typeface="Impact"/>
                  <a:ea typeface="Impact"/>
                  <a:cs typeface="Impact"/>
                  <a:sym typeface="나눔고딕 Bold" charset="-127"/>
                </a:rPr>
                <a:t>-type</a:t>
              </a:r>
              <a:r>
                <a:rPr sz="2400" dirty="0" smtClean="0">
                  <a:latin typeface="Impact"/>
                  <a:ea typeface="Impact"/>
                  <a:cs typeface="Impact"/>
                </a:rPr>
                <a:t>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95656" y="7650088"/>
            <a:ext cx="5688632" cy="2016224"/>
            <a:chOff x="7223448" y="7997268"/>
            <a:chExt cx="3695700" cy="2088232"/>
          </a:xfrm>
        </p:grpSpPr>
        <p:sp>
          <p:nvSpPr>
            <p:cNvPr id="26" name="AutoShape 9"/>
            <p:cNvSpPr>
              <a:spLocks/>
            </p:cNvSpPr>
            <p:nvPr/>
          </p:nvSpPr>
          <p:spPr bwMode="auto">
            <a:xfrm>
              <a:off x="7223448" y="7997268"/>
              <a:ext cx="3695700" cy="2088232"/>
            </a:xfrm>
            <a:prstGeom prst="roundRect">
              <a:avLst>
                <a:gd name="adj" fmla="val 38773"/>
              </a:avLst>
            </a:prstGeom>
            <a:solidFill>
              <a:srgbClr val="C0504D">
                <a:alpha val="24000"/>
              </a:srgb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ko-KR" altLang="en-US" dirty="0">
                <a:latin typeface="Impact"/>
                <a:ea typeface="Impact"/>
                <a:cs typeface="Impact"/>
              </a:endParaRPr>
            </a:p>
          </p:txBody>
        </p:sp>
        <p:sp>
          <p:nvSpPr>
            <p:cNvPr id="28" name="Rectangle 10"/>
            <p:cNvSpPr>
              <a:spLocks/>
            </p:cNvSpPr>
            <p:nvPr/>
          </p:nvSpPr>
          <p:spPr bwMode="auto">
            <a:xfrm>
              <a:off x="7526884" y="8520275"/>
              <a:ext cx="3108325" cy="156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ko-KR" altLang="en-US" sz="6600" b="1" dirty="0" smtClean="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나눔고딕 Bold" charset="-127"/>
                </a:rPr>
                <a:t>Cain</a:t>
              </a:r>
              <a:r>
                <a:rPr lang="en-US" altLang="ko-KR" sz="6600" b="1" dirty="0" smtClean="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나눔고딕 Bold" charset="-127"/>
                </a:rPr>
                <a:t>-type</a:t>
              </a:r>
              <a:endParaRPr lang="ko-KR" altLang="en-US" sz="6600" b="1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endParaRPr>
            </a:p>
          </p:txBody>
        </p:sp>
      </p:grpSp>
      <p:sp>
        <p:nvSpPr>
          <p:cNvPr id="4098" name="Rectangle 2"/>
          <p:cNvSpPr>
            <a:spLocks/>
          </p:cNvSpPr>
          <p:nvPr/>
        </p:nvSpPr>
        <p:spPr bwMode="auto">
          <a:xfrm>
            <a:off x="1223963" y="703530"/>
            <a:ext cx="10063226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Environment for Jesus’ return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5891300" y="2935715"/>
            <a:ext cx="6552728" cy="211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Protestant reform</a:t>
            </a:r>
          </a:p>
          <a:p>
            <a:pPr algn="ctr">
              <a:lnSpc>
                <a:spcPct val="130000"/>
              </a:lnSpc>
            </a:pP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Spiritual development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246784" y="11198368"/>
            <a:ext cx="6912768" cy="173893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Catholic renewal</a:t>
            </a:r>
          </a:p>
          <a:p>
            <a:pPr algn="ctr"/>
            <a:r>
              <a:rPr lang="en-US" altLang="ko-KR" sz="5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Social development 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10247784" y="9378280"/>
            <a:ext cx="3312368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Science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0" name="Rectangle 4"/>
          <p:cNvSpPr>
            <a:spLocks/>
          </p:cNvSpPr>
          <p:nvPr/>
        </p:nvSpPr>
        <p:spPr bwMode="auto">
          <a:xfrm>
            <a:off x="10247784" y="10211742"/>
            <a:ext cx="324036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Politics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10247784" y="11039834"/>
            <a:ext cx="3404015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Economics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10031760" y="11898560"/>
            <a:ext cx="3744416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Religion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54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2" grpId="1"/>
      <p:bldP spid="4100" grpId="2"/>
      <p:bldP spid="4100" grpId="3"/>
      <p:bldP spid="33" grpId="0"/>
      <p:bldP spid="34" grpId="0"/>
      <p:bldP spid="27" grpId="0"/>
      <p:bldP spid="30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1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26" y="-54768"/>
            <a:ext cx="23458344" cy="13770768"/>
          </a:xfrm>
          <a:prstGeom prst="rect">
            <a:avLst/>
          </a:prstGeom>
        </p:spPr>
      </p:pic>
      <p:sp>
        <p:nvSpPr>
          <p:cNvPr id="4100" name="Rectangle 4"/>
          <p:cNvSpPr>
            <a:spLocks/>
          </p:cNvSpPr>
          <p:nvPr/>
        </p:nvSpPr>
        <p:spPr bwMode="auto">
          <a:xfrm>
            <a:off x="1102768" y="2393504"/>
            <a:ext cx="12313368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4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Leo X sold indulgences to build St. Peter’s</a:t>
            </a:r>
            <a:endParaRPr lang="ko-KR" altLang="en-US" sz="5400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1223963" y="703530"/>
            <a:ext cx="11223287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6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How did the Protestants prevail?</a:t>
            </a:r>
            <a:endParaRPr lang="ko-KR" altLang="en-US" sz="6600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1102768" y="3689648"/>
            <a:ext cx="126014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4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Lutheran spirit and German nationalism</a:t>
            </a:r>
            <a:endParaRPr lang="ko-KR" altLang="en-US" sz="5400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1102768" y="4955158"/>
            <a:ext cx="13537504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4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Zwingli, Calvin build international movement </a:t>
            </a:r>
            <a:endParaRPr lang="ko-KR" altLang="en-US" sz="5400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6" name="Rectangle 4"/>
          <p:cNvSpPr>
            <a:spLocks/>
          </p:cNvSpPr>
          <p:nvPr/>
        </p:nvSpPr>
        <p:spPr bwMode="auto">
          <a:xfrm>
            <a:off x="1102768" y="6137920"/>
            <a:ext cx="11809312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4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30-Years War—Protestant </a:t>
            </a:r>
            <a:r>
              <a:rPr lang="en-US" altLang="ko-KR" sz="5400" dirty="0" err="1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vs</a:t>
            </a:r>
            <a:r>
              <a:rPr lang="en-US" altLang="ko-KR" sz="54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 Catholic</a:t>
            </a:r>
            <a:endParaRPr lang="ko-KR" altLang="en-US" sz="5400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1102768" y="7362056"/>
            <a:ext cx="14257584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4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Westphalia, 1648: the king decides the religion</a:t>
            </a:r>
            <a:endParaRPr lang="ko-KR" altLang="en-US" sz="5400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8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1"/>
      <p:bldP spid="3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8" y="377280"/>
            <a:ext cx="14728775" cy="11089232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alphaModFix amt="8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8" y="377280"/>
            <a:ext cx="16129792" cy="12637121"/>
          </a:xfrm>
          <a:prstGeom prst="rect">
            <a:avLst/>
          </a:prstGeom>
        </p:spPr>
      </p:pic>
      <p:sp>
        <p:nvSpPr>
          <p:cNvPr id="10243" name="Rectangle 3"/>
          <p:cNvSpPr>
            <a:spLocks/>
          </p:cNvSpPr>
          <p:nvPr/>
        </p:nvSpPr>
        <p:spPr bwMode="auto">
          <a:xfrm>
            <a:off x="1030760" y="792994"/>
            <a:ext cx="1692188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4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Enlightenment turns against religion</a:t>
            </a:r>
            <a:endParaRPr lang="ko-KR" altLang="en-US" sz="5400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0246" name="Rectangle 6"/>
          <p:cNvSpPr>
            <a:spLocks/>
          </p:cNvSpPr>
          <p:nvPr/>
        </p:nvSpPr>
        <p:spPr bwMode="auto">
          <a:xfrm>
            <a:off x="1102768" y="2417422"/>
            <a:ext cx="158308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Reason and experience separate nature &amp; man from God</a:t>
            </a:r>
          </a:p>
        </p:txBody>
      </p:sp>
      <p:sp>
        <p:nvSpPr>
          <p:cNvPr id="10248" name="Rectangle 8"/>
          <p:cNvSpPr>
            <a:spLocks/>
          </p:cNvSpPr>
          <p:nvPr/>
        </p:nvSpPr>
        <p:spPr bwMode="auto">
          <a:xfrm>
            <a:off x="1102768" y="5910752"/>
            <a:ext cx="15913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Voltaire</a:t>
            </a:r>
            <a:r>
              <a:rPr lang="en-US" altLang="ko-KR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,</a:t>
            </a:r>
            <a:r>
              <a:rPr lang="ko-KR" altLang="en-US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 Diderot</a:t>
            </a:r>
            <a:r>
              <a:rPr lang="en-US" altLang="ko-KR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,</a:t>
            </a:r>
            <a:r>
              <a:rPr lang="ko-KR" altLang="en-US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 D'Alember</a:t>
            </a:r>
            <a:r>
              <a:rPr lang="en-US" altLang="ko-KR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t: anti- Church, pro-revolution</a:t>
            </a:r>
            <a:endParaRPr lang="en-US" sz="4800" dirty="0" smtClean="0">
              <a:solidFill>
                <a:schemeClr val="bg1"/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id="14" name="Rectangle 6"/>
          <p:cNvSpPr>
            <a:spLocks/>
          </p:cNvSpPr>
          <p:nvPr/>
        </p:nvSpPr>
        <p:spPr bwMode="auto">
          <a:xfrm>
            <a:off x="1102768" y="3569550"/>
            <a:ext cx="136758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D</a:t>
            </a:r>
            <a:r>
              <a:rPr lang="ko-KR" altLang="en-US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escartes</a:t>
            </a:r>
            <a:r>
              <a:rPr lang="en-US" altLang="ko-KR" sz="4800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:</a:t>
            </a:r>
            <a:r>
              <a:rPr lang="ko-KR" altLang="en-US" sz="4800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Rationalism</a:t>
            </a:r>
            <a:r>
              <a:rPr lang="en-US" altLang="ko-KR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, </a:t>
            </a:r>
            <a:r>
              <a:rPr lang="ko-KR" altLang="en-US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Bacon</a:t>
            </a:r>
            <a:r>
              <a:rPr lang="en-US" altLang="ko-KR" sz="4800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:</a:t>
            </a:r>
            <a:r>
              <a:rPr lang="ko-KR" altLang="en-US" sz="4800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Empiricism</a:t>
            </a:r>
            <a:endParaRPr lang="ko-KR" altLang="en-US" sz="4800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1102767" y="4721678"/>
            <a:ext cx="124326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Hume, Hobbes, Locke, Spinoza</a:t>
            </a: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1102767" y="7097942"/>
            <a:ext cx="145876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B</a:t>
            </a:r>
            <a:r>
              <a:rPr lang="en-US" altLang="en-US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rotherhood, freedom and equality </a:t>
            </a:r>
            <a:r>
              <a:rPr lang="en-US" altLang="en-US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 end monarchy </a:t>
            </a:r>
            <a:r>
              <a:rPr lang="en-US" altLang="en-US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1102767" y="8322078"/>
            <a:ext cx="131785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4800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Cain-type </a:t>
            </a:r>
            <a:r>
              <a:rPr lang="en-US" altLang="en-US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democracy </a:t>
            </a:r>
            <a:r>
              <a:rPr lang="en-US" altLang="en-US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 </a:t>
            </a:r>
            <a:r>
              <a:rPr lang="en-US" altLang="en-US" sz="48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 atheism and dictatorship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6" grpId="0"/>
      <p:bldP spid="10248" grpId="0"/>
      <p:bldP spid="14" grpId="0"/>
      <p:bldP spid="15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40" y="1241376"/>
            <a:ext cx="5478952" cy="5602352"/>
          </a:xfrm>
          <a:prstGeom prst="rect">
            <a:avLst/>
          </a:prstGeom>
        </p:spPr>
      </p:pic>
      <p:pic>
        <p:nvPicPr>
          <p:cNvPr id="11" name="Picture 10" descr="imgres-1.jpg"/>
          <p:cNvPicPr>
            <a:picLocks noChangeAspect="1"/>
          </p:cNvPicPr>
          <p:nvPr/>
        </p:nvPicPr>
        <p:blipFill>
          <a:blip r:embed="rId3">
            <a:alphaModFix amt="9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  <a14:imgEffect>
                      <a14:colorTemperature colorTemp="7370"/>
                    </a14:imgEffect>
                    <a14:imgEffect>
                      <a14:saturation sat="48000"/>
                    </a14:imgEffect>
                    <a14:imgEffect>
                      <a14:brightnessContrast bright="-30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004">
            <a:off x="8447584" y="6263673"/>
            <a:ext cx="7344816" cy="3690671"/>
          </a:xfrm>
          <a:prstGeom prst="rect">
            <a:avLst/>
          </a:prstGeom>
        </p:spPr>
      </p:pic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5">
            <a:alphaModFix amt="91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4000"/>
                    </a14:imgEffect>
                    <a14:imgEffect>
                      <a14:colorTemperature colorTemp="5196"/>
                    </a14:imgEffect>
                    <a14:imgEffect>
                      <a14:saturation sat="270000"/>
                    </a14:imgEffect>
                    <a14:imgEffect>
                      <a14:brightnessContrast bright="22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318" y="1313383"/>
            <a:ext cx="7870322" cy="5520973"/>
          </a:xfrm>
          <a:prstGeom prst="rect">
            <a:avLst/>
          </a:prstGeom>
        </p:spPr>
      </p:pic>
      <p:pic>
        <p:nvPicPr>
          <p:cNvPr id="5" name="Picture 4" descr="imgres-1.jpg"/>
          <p:cNvPicPr>
            <a:picLocks noChangeAspect="1"/>
          </p:cNvPicPr>
          <p:nvPr/>
        </p:nvPicPr>
        <p:blipFill>
          <a:blip r:embed="rId3">
            <a:alphaModFix amt="9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  <a14:imgEffect>
                      <a14:colorTemperature colorTemp="7370"/>
                    </a14:imgEffect>
                    <a14:imgEffect>
                      <a14:saturation sat="48000"/>
                    </a14:imgEffect>
                    <a14:imgEffect>
                      <a14:brightnessContrast bright="-30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8" y="6137920"/>
            <a:ext cx="7344816" cy="3690671"/>
          </a:xfrm>
          <a:prstGeom prst="rect">
            <a:avLst/>
          </a:prstGeom>
        </p:spPr>
      </p:pic>
      <p:sp>
        <p:nvSpPr>
          <p:cNvPr id="10243" name="Rectangle 3"/>
          <p:cNvSpPr>
            <a:spLocks/>
          </p:cNvSpPr>
          <p:nvPr/>
        </p:nvSpPr>
        <p:spPr bwMode="auto">
          <a:xfrm>
            <a:off x="1030760" y="792994"/>
            <a:ext cx="1692188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4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The emergence of left-wing thought</a:t>
            </a:r>
            <a:endParaRPr lang="ko-KR" altLang="en-US" sz="5400" dirty="0">
              <a:ln w="19050">
                <a:solidFill>
                  <a:schemeClr val="tx1">
                    <a:alpha val="84000"/>
                  </a:schemeClr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0246" name="Rectangle 6"/>
          <p:cNvSpPr>
            <a:spLocks/>
          </p:cNvSpPr>
          <p:nvPr/>
        </p:nvSpPr>
        <p:spPr bwMode="auto">
          <a:xfrm>
            <a:off x="1102767" y="2417422"/>
            <a:ext cx="159025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Hegel’s idealism upended into dialectical materialism</a:t>
            </a:r>
          </a:p>
        </p:txBody>
      </p:sp>
      <p:sp>
        <p:nvSpPr>
          <p:cNvPr id="10248" name="Rectangle 8"/>
          <p:cNvSpPr>
            <a:spLocks/>
          </p:cNvSpPr>
          <p:nvPr/>
        </p:nvSpPr>
        <p:spPr bwMode="auto">
          <a:xfrm>
            <a:off x="1102768" y="5910752"/>
            <a:ext cx="128894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Class struggle, violence leads to ideal society </a:t>
            </a:r>
            <a:endParaRPr lang="en-US" sz="4800" dirty="0" smtClean="0">
              <a:ln w="19050">
                <a:solidFill>
                  <a:schemeClr val="tx1">
                    <a:alpha val="84000"/>
                  </a:schemeClr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id="14" name="Rectangle 6"/>
          <p:cNvSpPr>
            <a:spLocks/>
          </p:cNvSpPr>
          <p:nvPr/>
        </p:nvSpPr>
        <p:spPr bwMode="auto">
          <a:xfrm>
            <a:off x="1102768" y="3569550"/>
            <a:ext cx="137377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Communism: the dictatorship of the party </a:t>
            </a:r>
            <a:endParaRPr lang="ko-KR" altLang="en-US" sz="4800" dirty="0">
              <a:ln w="19050">
                <a:solidFill>
                  <a:schemeClr val="tx1">
                    <a:alpha val="84000"/>
                  </a:schemeClr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1102768" y="4721678"/>
            <a:ext cx="12488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Miracles are false, religion is a social construct</a:t>
            </a: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1102768" y="7097942"/>
            <a:ext cx="146536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Democratic people’s republics </a:t>
            </a:r>
            <a:endParaRPr lang="en-US" altLang="en-US" sz="4800" dirty="0" smtClean="0">
              <a:ln w="19050">
                <a:solidFill>
                  <a:schemeClr val="tx1">
                    <a:alpha val="84000"/>
                  </a:schemeClr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12" name="Picture 11" descr="imgres-1.jpg"/>
          <p:cNvPicPr>
            <a:picLocks noChangeAspect="1"/>
          </p:cNvPicPr>
          <p:nvPr/>
        </p:nvPicPr>
        <p:blipFill>
          <a:blip r:embed="rId3">
            <a:alphaModFix amt="9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  <a14:imgEffect>
                      <a14:colorTemperature colorTemp="7370"/>
                    </a14:imgEffect>
                    <a14:imgEffect>
                      <a14:saturation sat="48000"/>
                    </a14:imgEffect>
                    <a14:imgEffect>
                      <a14:brightnessContrast bright="-30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7082">
            <a:off x="1174776" y="9810328"/>
            <a:ext cx="7344816" cy="3690671"/>
          </a:xfrm>
          <a:prstGeom prst="rect">
            <a:avLst/>
          </a:prstGeom>
        </p:spPr>
      </p:pic>
      <p:pic>
        <p:nvPicPr>
          <p:cNvPr id="13" name="Picture 12" descr="imgres-1.jpg"/>
          <p:cNvPicPr>
            <a:picLocks noChangeAspect="1"/>
          </p:cNvPicPr>
          <p:nvPr/>
        </p:nvPicPr>
        <p:blipFill>
          <a:blip r:embed="rId3">
            <a:alphaModFix amt="9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  <a14:imgEffect>
                      <a14:colorTemperature colorTemp="7370"/>
                    </a14:imgEffect>
                    <a14:imgEffect>
                      <a14:saturation sat="48000"/>
                    </a14:imgEffect>
                    <a14:imgEffect>
                      <a14:brightnessContrast bright="-30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993">
            <a:off x="8447584" y="9936081"/>
            <a:ext cx="7344816" cy="36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6" grpId="0"/>
      <p:bldP spid="10248" grpId="0"/>
      <p:bldP spid="14" grpId="0"/>
      <p:bldP spid="1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4" y="737320"/>
            <a:ext cx="13294154" cy="10009112"/>
          </a:xfrm>
          <a:prstGeom prst="rect">
            <a:avLst/>
          </a:prstGeom>
        </p:spPr>
      </p:pic>
      <p:pic>
        <p:nvPicPr>
          <p:cNvPr id="7" name="Picture 6" descr="imgres-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" r="-662" b="-204"/>
          <a:stretch/>
        </p:blipFill>
        <p:spPr>
          <a:xfrm rot="21388988">
            <a:off x="3627615" y="6759170"/>
            <a:ext cx="8688607" cy="5607570"/>
          </a:xfrm>
          <a:prstGeom prst="rect">
            <a:avLst/>
          </a:prstGeom>
        </p:spPr>
      </p:pic>
      <p:pic>
        <p:nvPicPr>
          <p:cNvPr id="3" name="Picture 2" descr="imgres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4" y="737320"/>
            <a:ext cx="14953659" cy="6408712"/>
          </a:xfrm>
          <a:prstGeom prst="rect">
            <a:avLst/>
          </a:prstGeom>
        </p:spPr>
      </p:pic>
      <p:sp>
        <p:nvSpPr>
          <p:cNvPr id="10243" name="Rectangle 3"/>
          <p:cNvSpPr>
            <a:spLocks/>
          </p:cNvSpPr>
          <p:nvPr/>
        </p:nvSpPr>
        <p:spPr bwMode="auto">
          <a:xfrm>
            <a:off x="1030760" y="792994"/>
            <a:ext cx="13105456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4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The Reformation’s legacy grew strong</a:t>
            </a:r>
            <a:endParaRPr lang="ko-KR" altLang="en-US" sz="5400" dirty="0">
              <a:ln w="19050">
                <a:solidFill>
                  <a:schemeClr val="tx1">
                    <a:alpha val="84000"/>
                  </a:schemeClr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0246" name="Rectangle 6"/>
          <p:cNvSpPr>
            <a:spLocks/>
          </p:cNvSpPr>
          <p:nvPr/>
        </p:nvSpPr>
        <p:spPr bwMode="auto">
          <a:xfrm>
            <a:off x="1102767" y="2417422"/>
            <a:ext cx="159025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Direct experience of God over external form of religion </a:t>
            </a:r>
          </a:p>
        </p:txBody>
      </p:sp>
      <p:sp>
        <p:nvSpPr>
          <p:cNvPr id="10248" name="Rectangle 8"/>
          <p:cNvSpPr>
            <a:spLocks/>
          </p:cNvSpPr>
          <p:nvPr/>
        </p:nvSpPr>
        <p:spPr bwMode="auto">
          <a:xfrm>
            <a:off x="1102768" y="5910752"/>
            <a:ext cx="1440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Freedom of faith </a:t>
            </a: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 freedom of politics and economy</a:t>
            </a:r>
            <a:endParaRPr lang="en-US" sz="4800" dirty="0" smtClean="0">
              <a:ln w="19050">
                <a:solidFill>
                  <a:schemeClr val="tx1">
                    <a:alpha val="84000"/>
                  </a:schemeClr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id="14" name="Rectangle 6"/>
          <p:cNvSpPr>
            <a:spLocks/>
          </p:cNvSpPr>
          <p:nvPr/>
        </p:nvSpPr>
        <p:spPr bwMode="auto">
          <a:xfrm>
            <a:off x="1102768" y="3569550"/>
            <a:ext cx="137377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Puritans flee persecution to build godly society</a:t>
            </a:r>
            <a:endParaRPr lang="ko-KR" altLang="en-US" sz="4800" dirty="0">
              <a:ln w="19050">
                <a:solidFill>
                  <a:schemeClr val="tx1">
                    <a:alpha val="84000"/>
                  </a:schemeClr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1102768" y="4721678"/>
            <a:ext cx="13969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American revolution founded on Christian principles</a:t>
            </a:r>
          </a:p>
        </p:txBody>
      </p:sp>
    </p:spTree>
    <p:extLst>
      <p:ext uri="{BB962C8B-B14F-4D97-AF65-F5344CB8AC3E}">
        <p14:creationId xmlns:p14="http://schemas.microsoft.com/office/powerpoint/2010/main" val="162945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6" grpId="0"/>
      <p:bldP spid="10248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res-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" r="-662" b="-204"/>
          <a:stretch/>
        </p:blipFill>
        <p:spPr>
          <a:xfrm rot="21388988">
            <a:off x="3627615" y="6759170"/>
            <a:ext cx="8688607" cy="5607570"/>
          </a:xfrm>
          <a:prstGeom prst="rect">
            <a:avLst/>
          </a:prstGeom>
        </p:spPr>
      </p:pic>
      <p:pic>
        <p:nvPicPr>
          <p:cNvPr id="3" name="Picture 2" descr="imgres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4" y="737320"/>
            <a:ext cx="14953659" cy="6408712"/>
          </a:xfrm>
          <a:prstGeom prst="rect">
            <a:avLst/>
          </a:prstGeom>
        </p:spPr>
      </p:pic>
      <p:sp>
        <p:nvSpPr>
          <p:cNvPr id="10243" name="Rectangle 3"/>
          <p:cNvSpPr>
            <a:spLocks/>
          </p:cNvSpPr>
          <p:nvPr/>
        </p:nvSpPr>
        <p:spPr bwMode="auto">
          <a:xfrm>
            <a:off x="1030760" y="792994"/>
            <a:ext cx="13105456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4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The Reformation’s legacy grew strong</a:t>
            </a:r>
            <a:endParaRPr lang="ko-KR" altLang="en-US" sz="5400" dirty="0">
              <a:ln w="19050">
                <a:solidFill>
                  <a:schemeClr val="tx1">
                    <a:alpha val="84000"/>
                  </a:schemeClr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0246" name="Rectangle 6"/>
          <p:cNvSpPr>
            <a:spLocks/>
          </p:cNvSpPr>
          <p:nvPr/>
        </p:nvSpPr>
        <p:spPr bwMode="auto">
          <a:xfrm>
            <a:off x="1102767" y="2417422"/>
            <a:ext cx="159025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Pietism—conservative politics, mystical experience</a:t>
            </a:r>
          </a:p>
        </p:txBody>
      </p:sp>
      <p:sp>
        <p:nvSpPr>
          <p:cNvPr id="10248" name="Rectangle 8"/>
          <p:cNvSpPr>
            <a:spLocks/>
          </p:cNvSpPr>
          <p:nvPr/>
        </p:nvSpPr>
        <p:spPr bwMode="auto">
          <a:xfrm>
            <a:off x="1102768" y="5910752"/>
            <a:ext cx="1440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Quakers—oneness with Christ </a:t>
            </a:r>
            <a:endParaRPr lang="en-US" sz="4800" dirty="0" smtClean="0">
              <a:ln w="19050">
                <a:solidFill>
                  <a:schemeClr val="tx1">
                    <a:alpha val="84000"/>
                  </a:schemeClr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id="14" name="Rectangle 6"/>
          <p:cNvSpPr>
            <a:spLocks/>
          </p:cNvSpPr>
          <p:nvPr/>
        </p:nvSpPr>
        <p:spPr bwMode="auto">
          <a:xfrm>
            <a:off x="1102768" y="3569550"/>
            <a:ext cx="137377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Baptists died for religious freedom</a:t>
            </a:r>
            <a:endParaRPr lang="ko-KR" altLang="en-US" sz="4800" dirty="0">
              <a:ln w="19050">
                <a:solidFill>
                  <a:schemeClr val="tx1">
                    <a:alpha val="84000"/>
                  </a:schemeClr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1102768" y="4721678"/>
            <a:ext cx="13969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Wesley founded Methodist societies</a:t>
            </a: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1102768" y="7218040"/>
            <a:ext cx="1440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n w="19050">
                  <a:solidFill>
                    <a:schemeClr val="tx1">
                      <a:alpha val="84000"/>
                    </a:schemeClr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Swedenborg’s teachings on spirit world</a:t>
            </a:r>
            <a:endParaRPr lang="en-US" sz="4800" dirty="0" smtClean="0">
              <a:ln w="19050">
                <a:solidFill>
                  <a:schemeClr val="tx1">
                    <a:alpha val="84000"/>
                  </a:schemeClr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0089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8" grpId="0"/>
      <p:bldP spid="14" grpId="0"/>
      <p:bldP spid="1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re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28" y="-192391"/>
            <a:ext cx="7272808" cy="7986495"/>
          </a:xfrm>
          <a:prstGeom prst="rect">
            <a:avLst/>
          </a:prstGeom>
          <a:effectLst>
            <a:glow rad="927100">
              <a:srgbClr val="FFFF00">
                <a:alpha val="32000"/>
              </a:srgbClr>
            </a:glow>
            <a:softEdge rad="914400"/>
          </a:effectLst>
        </p:spPr>
      </p:pic>
      <p:pic>
        <p:nvPicPr>
          <p:cNvPr id="4" name="Picture 3" descr="images-3.jpg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696" y="7743924"/>
            <a:ext cx="7706040" cy="4802708"/>
          </a:xfrm>
          <a:prstGeom prst="rect">
            <a:avLst/>
          </a:prstGeom>
          <a:effectLst>
            <a:glow rad="698500">
              <a:srgbClr val="FF6600">
                <a:alpha val="40000"/>
              </a:srgbClr>
            </a:glow>
            <a:softEdge rad="635000"/>
          </a:effectLst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8" y="6480720"/>
            <a:ext cx="9649072" cy="7218040"/>
          </a:xfrm>
          <a:prstGeom prst="rect">
            <a:avLst/>
          </a:prstGeom>
          <a:noFill/>
          <a:ln>
            <a:noFill/>
          </a:ln>
          <a:effectLst>
            <a:glow rad="685800">
              <a:schemeClr val="tx1">
                <a:lumMod val="95000"/>
                <a:lumOff val="5000"/>
                <a:alpha val="40000"/>
              </a:schemeClr>
            </a:glow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/>
          </p:cNvSpPr>
          <p:nvPr/>
        </p:nvSpPr>
        <p:spPr bwMode="auto">
          <a:xfrm>
            <a:off x="2110880" y="7218040"/>
            <a:ext cx="6720747" cy="173893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Cain: Axis </a:t>
            </a:r>
          </a:p>
          <a:p>
            <a:pPr algn="ctr"/>
            <a:r>
              <a:rPr lang="en-US" altLang="ko-KR" sz="5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No freedom of religion</a:t>
            </a:r>
          </a:p>
        </p:txBody>
      </p:sp>
      <p:pic>
        <p:nvPicPr>
          <p:cNvPr id="25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8" y="648072"/>
            <a:ext cx="9217024" cy="6425952"/>
          </a:xfrm>
          <a:prstGeom prst="rect">
            <a:avLst/>
          </a:prstGeom>
          <a:noFill/>
          <a:ln>
            <a:noFill/>
          </a:ln>
          <a:effectLst>
            <a:glow rad="1308100">
              <a:srgbClr val="FFFF00">
                <a:alpha val="53000"/>
              </a:srgbClr>
            </a:glow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/>
          </p:cNvSpPr>
          <p:nvPr/>
        </p:nvSpPr>
        <p:spPr bwMode="auto">
          <a:xfrm>
            <a:off x="2708839" y="4913784"/>
            <a:ext cx="5522721" cy="16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Abel: Allies Freedom of religion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656" y="9234264"/>
            <a:ext cx="11449272" cy="2088232"/>
            <a:chOff x="7223448" y="8370168"/>
            <a:chExt cx="3695700" cy="2088232"/>
          </a:xfrm>
        </p:grpSpPr>
        <p:sp>
          <p:nvSpPr>
            <p:cNvPr id="4105" name="AutoShape 9"/>
            <p:cNvSpPr>
              <a:spLocks/>
            </p:cNvSpPr>
            <p:nvPr/>
          </p:nvSpPr>
          <p:spPr bwMode="auto">
            <a:xfrm>
              <a:off x="7223448" y="8370168"/>
              <a:ext cx="3695700" cy="2088232"/>
            </a:xfrm>
            <a:prstGeom prst="roundRect">
              <a:avLst>
                <a:gd name="adj" fmla="val 38773"/>
              </a:avLst>
            </a:prstGeom>
            <a:solidFill>
              <a:srgbClr val="C0504D">
                <a:alpha val="33000"/>
              </a:srgb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ko-KR" altLang="en-US" dirty="0">
                <a:latin typeface="Impact"/>
                <a:ea typeface="Impact"/>
                <a:cs typeface="Impact"/>
              </a:endParaRPr>
            </a:p>
          </p:txBody>
        </p:sp>
        <p:sp>
          <p:nvSpPr>
            <p:cNvPr id="4106" name="Rectangle 10"/>
            <p:cNvSpPr>
              <a:spLocks/>
            </p:cNvSpPr>
            <p:nvPr/>
          </p:nvSpPr>
          <p:spPr bwMode="auto">
            <a:xfrm>
              <a:off x="7526884" y="8893175"/>
              <a:ext cx="3108325" cy="156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ko-KR" sz="6600" b="1" dirty="0" smtClean="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나눔고딕 Bold" charset="-127"/>
                </a:rPr>
                <a:t>Reformation through force</a:t>
              </a:r>
              <a:endParaRPr lang="ko-KR" altLang="en-US" sz="6600" b="1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6744" y="3087688"/>
            <a:ext cx="9937104" cy="1970112"/>
            <a:chOff x="7223448" y="3977680"/>
            <a:chExt cx="3695700" cy="1970112"/>
          </a:xfrm>
        </p:grpSpPr>
        <p:sp>
          <p:nvSpPr>
            <p:cNvPr id="31" name="AutoShape 11"/>
            <p:cNvSpPr>
              <a:spLocks/>
            </p:cNvSpPr>
            <p:nvPr/>
          </p:nvSpPr>
          <p:spPr bwMode="auto">
            <a:xfrm>
              <a:off x="7223448" y="3977680"/>
              <a:ext cx="3695700" cy="1970112"/>
            </a:xfrm>
            <a:prstGeom prst="roundRect">
              <a:avLst>
                <a:gd name="adj" fmla="val 38773"/>
              </a:avLst>
            </a:prstGeom>
            <a:solidFill>
              <a:srgbClr val="64A6F0">
                <a:alpha val="41000"/>
              </a:srgb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ko-KR" altLang="en-US" dirty="0">
                <a:latin typeface="Impact"/>
                <a:ea typeface="Impact"/>
                <a:cs typeface="Impact"/>
              </a:endParaRPr>
            </a:p>
          </p:txBody>
        </p:sp>
        <p:sp>
          <p:nvSpPr>
            <p:cNvPr id="32" name="Rectangle 12"/>
            <p:cNvSpPr>
              <a:spLocks/>
            </p:cNvSpPr>
            <p:nvPr/>
          </p:nvSpPr>
          <p:spPr bwMode="auto">
            <a:xfrm>
              <a:off x="7513961" y="4394746"/>
              <a:ext cx="3108325" cy="1337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sz="6600" dirty="0" smtClean="0">
                  <a:latin typeface="Impact"/>
                  <a:ea typeface="Impact"/>
                  <a:cs typeface="Impact"/>
                  <a:sym typeface="나눔고딕 Bold" charset="-127"/>
                </a:rPr>
                <a:t>Longing for God’s nation</a:t>
              </a:r>
              <a:endParaRPr sz="2400" dirty="0" smtClean="0">
                <a:latin typeface="Impact"/>
                <a:ea typeface="Impact"/>
                <a:cs typeface="Impact"/>
              </a:endParaRPr>
            </a:p>
          </p:txBody>
        </p:sp>
      </p:grpSp>
      <p:sp>
        <p:nvSpPr>
          <p:cNvPr id="4098" name="Rectangle 2"/>
          <p:cNvSpPr>
            <a:spLocks/>
          </p:cNvSpPr>
          <p:nvPr/>
        </p:nvSpPr>
        <p:spPr bwMode="auto">
          <a:xfrm>
            <a:off x="1007939" y="703530"/>
            <a:ext cx="9951229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First and Second World Wars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91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0" grpId="1"/>
      <p:bldP spid="40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gres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68" y="593304"/>
            <a:ext cx="17305921" cy="7416824"/>
          </a:xfrm>
          <a:prstGeom prst="rect">
            <a:avLst/>
          </a:prstGeom>
          <a:effectLst>
            <a:glow rad="1041400">
              <a:schemeClr val="accent5">
                <a:alpha val="40000"/>
              </a:schemeClr>
            </a:glow>
            <a:softEdge rad="457200"/>
          </a:effectLst>
        </p:spPr>
      </p:pic>
      <p:pic>
        <p:nvPicPr>
          <p:cNvPr id="20" name="Picture 19" descr="imgres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28" y="-192391"/>
            <a:ext cx="7272808" cy="7986495"/>
          </a:xfrm>
          <a:prstGeom prst="rect">
            <a:avLst/>
          </a:prstGeom>
          <a:effectLst>
            <a:glow rad="927100">
              <a:srgbClr val="FFFF00">
                <a:alpha val="32000"/>
              </a:srgbClr>
            </a:glow>
            <a:softEdge rad="914400"/>
          </a:effectLst>
        </p:spPr>
      </p:pic>
      <p:pic>
        <p:nvPicPr>
          <p:cNvPr id="16" name="Picture 15" descr="images-1.jpg"/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68" y="6785992"/>
            <a:ext cx="14329592" cy="6899433"/>
          </a:xfrm>
          <a:prstGeom prst="rect">
            <a:avLst/>
          </a:prstGeom>
          <a:effectLst>
            <a:glow rad="1422400">
              <a:srgbClr val="FFFF00">
                <a:alpha val="36000"/>
              </a:srgbClr>
            </a:glow>
            <a:softEdge rad="508000"/>
          </a:effectLst>
        </p:spPr>
      </p:pic>
      <p:sp>
        <p:nvSpPr>
          <p:cNvPr id="4100" name="Rectangle 4"/>
          <p:cNvSpPr>
            <a:spLocks/>
          </p:cNvSpPr>
          <p:nvPr/>
        </p:nvSpPr>
        <p:spPr bwMode="auto">
          <a:xfrm>
            <a:off x="1102768" y="3761656"/>
            <a:ext cx="15841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 smtClean="0">
                <a:solidFill>
                  <a:srgbClr val="7FE3FC"/>
                </a:solidFill>
                <a:latin typeface="Impact"/>
                <a:ea typeface="Impact"/>
                <a:cs typeface="Impact"/>
                <a:sym typeface="나눔고딕 Bold" charset="-127"/>
              </a:rPr>
              <a:t>Global exchange, communication, transportation </a:t>
            </a:r>
            <a:endParaRPr lang="ko-KR" altLang="en-US" sz="5400" dirty="0">
              <a:solidFill>
                <a:srgbClr val="7FE3FC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1007939" y="703530"/>
            <a:ext cx="7093025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600" dirty="0" smtClean="0">
                <a:solidFill>
                  <a:srgbClr val="7FE3FC"/>
                </a:solidFill>
                <a:latin typeface="Impact"/>
                <a:ea typeface="Impact"/>
                <a:cs typeface="Impact"/>
                <a:sym typeface="나눔고딕 Bold" charset="-127"/>
              </a:rPr>
              <a:t>Everlasting purpose</a:t>
            </a:r>
            <a:endParaRPr lang="ko-KR" altLang="en-US" sz="6600" dirty="0">
              <a:solidFill>
                <a:srgbClr val="7FE3FC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1102768" y="2393504"/>
            <a:ext cx="12673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 smtClean="0">
                <a:solidFill>
                  <a:srgbClr val="7FE3FC"/>
                </a:solidFill>
                <a:latin typeface="Impact"/>
                <a:ea typeface="Impact"/>
                <a:cs typeface="Impact"/>
                <a:sym typeface="나눔고딕 Bold" charset="-127"/>
              </a:rPr>
              <a:t>Global democracy, freedom of religion</a:t>
            </a:r>
            <a:endParaRPr lang="ko-KR" altLang="en-US" sz="5400" dirty="0">
              <a:solidFill>
                <a:srgbClr val="7FE3FC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1102768" y="5018891"/>
            <a:ext cx="15841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 smtClean="0">
                <a:solidFill>
                  <a:srgbClr val="7FE3FC"/>
                </a:solidFill>
                <a:latin typeface="Impact"/>
                <a:ea typeface="Impact"/>
                <a:cs typeface="Impact"/>
                <a:sym typeface="나눔고딕 Bold" charset="-127"/>
              </a:rPr>
              <a:t>Purpose to expand the reach of Second Advent</a:t>
            </a:r>
            <a:endParaRPr lang="ko-KR" altLang="en-US" sz="5400" dirty="0">
              <a:solidFill>
                <a:srgbClr val="7FE3FC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9" name="Rectangle 4"/>
          <p:cNvSpPr>
            <a:spLocks/>
          </p:cNvSpPr>
          <p:nvPr/>
        </p:nvSpPr>
        <p:spPr bwMode="auto">
          <a:xfrm>
            <a:off x="1102768" y="6281936"/>
            <a:ext cx="15193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 smtClean="0">
                <a:solidFill>
                  <a:srgbClr val="7FE3FC"/>
                </a:solidFill>
                <a:latin typeface="Impact"/>
                <a:ea typeface="Impact"/>
                <a:cs typeface="Impact"/>
                <a:sym typeface="나눔고딕 Bold" charset="-127"/>
              </a:rPr>
              <a:t>A Parent’s heart to prepare for a new birth</a:t>
            </a:r>
            <a:endParaRPr lang="ko-KR" altLang="en-US" sz="5400" dirty="0">
              <a:solidFill>
                <a:srgbClr val="7FE3FC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41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098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76" y="0"/>
            <a:ext cx="13983382" cy="6086884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98" y="-31529"/>
            <a:ext cx="10283682" cy="6843323"/>
          </a:xfrm>
          <a:prstGeom prst="rect">
            <a:avLst/>
          </a:prstGeom>
        </p:spPr>
      </p:pic>
      <p:pic>
        <p:nvPicPr>
          <p:cNvPr id="3" name="Picture 2" descr="images-1.jpg"/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824" y="-30702"/>
            <a:ext cx="13632160" cy="10080486"/>
          </a:xfrm>
          <a:prstGeom prst="rect">
            <a:avLst/>
          </a:prstGeom>
        </p:spPr>
      </p:pic>
      <p:pic>
        <p:nvPicPr>
          <p:cNvPr id="2" name="Picture 1" descr="images-2.jpg"/>
          <p:cNvPicPr>
            <a:picLocks noChangeAspect="1"/>
          </p:cNvPicPr>
          <p:nvPr/>
        </p:nvPicPr>
        <p:blipFill>
          <a:blip r:embed="rId5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0" y="-54768"/>
            <a:ext cx="10716973" cy="5945962"/>
          </a:xfrm>
          <a:prstGeom prst="rect">
            <a:avLst/>
          </a:prstGeom>
        </p:spPr>
      </p:pic>
      <p:pic>
        <p:nvPicPr>
          <p:cNvPr id="4" name="Picture 3" descr="images-3.jpg"/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7" y="6785992"/>
            <a:ext cx="11060131" cy="4680519"/>
          </a:xfrm>
          <a:prstGeom prst="rect">
            <a:avLst/>
          </a:prstGeom>
        </p:spPr>
      </p:pic>
      <p:pic>
        <p:nvPicPr>
          <p:cNvPr id="7" name="Picture 6" descr="images-5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" b="6706"/>
          <a:stretch/>
        </p:blipFill>
        <p:spPr>
          <a:xfrm>
            <a:off x="10319792" y="6065912"/>
            <a:ext cx="13532286" cy="70837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5555799" y="5278682"/>
            <a:ext cx="12601400" cy="161640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5721358" y="5359308"/>
            <a:ext cx="12270282" cy="141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8000" dirty="0" smtClean="0">
                <a:ln>
                  <a:solidFill>
                    <a:schemeClr val="bg1">
                      <a:alpha val="78000"/>
                    </a:schemeClr>
                  </a:solidFill>
                </a:ln>
                <a:latin typeface="Impact"/>
                <a:ea typeface="Impact"/>
                <a:cs typeface="Impact"/>
                <a:sym typeface="나눔고딕 Bold" charset="-127"/>
              </a:rPr>
              <a:t>The last days—end of history</a:t>
            </a:r>
            <a:endParaRPr lang="ko-KR" altLang="en-US" sz="8000" dirty="0">
              <a:ln>
                <a:solidFill>
                  <a:schemeClr val="bg1">
                    <a:alpha val="78000"/>
                  </a:schemeClr>
                </a:solidFill>
              </a:ln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27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mgres-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4" t="4474" r="3321" b="29606"/>
          <a:stretch/>
        </p:blipFill>
        <p:spPr>
          <a:xfrm rot="21194705">
            <a:off x="197020" y="631324"/>
            <a:ext cx="11427632" cy="6088120"/>
          </a:xfrm>
          <a:effectLst>
            <a:glow rad="889000">
              <a:srgbClr val="CCFFCC">
                <a:alpha val="14000"/>
              </a:srgbClr>
            </a:glow>
            <a:softEdge rad="876300"/>
          </a:effectLst>
        </p:spPr>
      </p:pic>
      <p:pic>
        <p:nvPicPr>
          <p:cNvPr id="5" name="Picture 4" descr="images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734">
            <a:off x="8939421" y="1231843"/>
            <a:ext cx="8858733" cy="5895084"/>
          </a:xfrm>
          <a:prstGeom prst="rect">
            <a:avLst/>
          </a:prstGeom>
          <a:effectLst>
            <a:glow rad="889000">
              <a:srgbClr val="CCFFCC">
                <a:alpha val="14000"/>
              </a:srgbClr>
            </a:glow>
            <a:softEdge rad="876300"/>
          </a:effectLst>
        </p:spPr>
      </p:pic>
      <p:pic>
        <p:nvPicPr>
          <p:cNvPr id="7" name="Picture 6" descr="imgr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873">
            <a:off x="452939" y="5022590"/>
            <a:ext cx="10522023" cy="7001927"/>
          </a:xfrm>
          <a:prstGeom prst="rect">
            <a:avLst/>
          </a:prstGeom>
          <a:effectLst>
            <a:glow rad="889000">
              <a:srgbClr val="CCFFCC">
                <a:alpha val="14000"/>
              </a:srgbClr>
            </a:glow>
            <a:softEdge rad="876300"/>
          </a:effectLst>
        </p:spPr>
      </p:pic>
      <p:pic>
        <p:nvPicPr>
          <p:cNvPr id="6" name="Picture 5" descr="images-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593">
            <a:off x="7551634" y="5333588"/>
            <a:ext cx="10921319" cy="6989645"/>
          </a:xfrm>
          <a:prstGeom prst="rect">
            <a:avLst/>
          </a:prstGeom>
          <a:effectLst>
            <a:glow rad="889000">
              <a:srgbClr val="CCFFCC">
                <a:alpha val="14000"/>
              </a:srgbClr>
            </a:glow>
            <a:softEdge rad="876300"/>
          </a:effectLst>
        </p:spPr>
      </p:pic>
      <p:sp>
        <p:nvSpPr>
          <p:cNvPr id="11" name="TextBox 10"/>
          <p:cNvSpPr txBox="1"/>
          <p:nvPr/>
        </p:nvSpPr>
        <p:spPr>
          <a:xfrm>
            <a:off x="2614936" y="4427146"/>
            <a:ext cx="10945216" cy="2646878"/>
          </a:xfrm>
          <a:prstGeom prst="rect">
            <a:avLst/>
          </a:prstGeom>
          <a:solidFill>
            <a:srgbClr val="FF6600">
              <a:alpha val="46000"/>
            </a:srgbClr>
          </a:solidFill>
          <a:effectLst>
            <a:glow rad="889000">
              <a:srgbClr val="CCFFCC">
                <a:alpha val="14000"/>
              </a:srgbClr>
            </a:glow>
            <a:softEdge rad="8763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600" b="1" dirty="0">
                <a:solidFill>
                  <a:srgbClr val="FF0000"/>
                </a:solidFill>
                <a:latin typeface="American Typewriter"/>
                <a:cs typeface="American Typewriter"/>
              </a:rPr>
              <a:t>400 Years</a:t>
            </a:r>
          </a:p>
        </p:txBody>
      </p:sp>
    </p:spTree>
    <p:extLst>
      <p:ext uri="{BB962C8B-B14F-4D97-AF65-F5344CB8AC3E}">
        <p14:creationId xmlns:p14="http://schemas.microsoft.com/office/powerpoint/2010/main" val="8327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696" y="1817440"/>
            <a:ext cx="8784976" cy="4812892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696" y="6569968"/>
            <a:ext cx="8709066" cy="7128792"/>
          </a:xfrm>
          <a:prstGeom prst="rect">
            <a:avLst/>
          </a:prstGeom>
        </p:spPr>
      </p:pic>
      <p:sp>
        <p:nvSpPr>
          <p:cNvPr id="3073" name="Rectangle 1"/>
          <p:cNvSpPr>
            <a:spLocks/>
          </p:cNvSpPr>
          <p:nvPr/>
        </p:nvSpPr>
        <p:spPr bwMode="auto">
          <a:xfrm>
            <a:off x="1223963" y="648058"/>
            <a:ext cx="10607997" cy="21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고딕 Bold" charset="-127"/>
              </a:rPr>
              <a:t>Preparation for the </a:t>
            </a:r>
            <a:r>
              <a:rPr lang="en-US" altLang="ko-KR" sz="5500" dirty="0">
                <a:latin typeface="Impact"/>
                <a:ea typeface="Impact"/>
                <a:cs typeface="Impact"/>
                <a:sym typeface="나눔고딕 Bold" charset="-127"/>
              </a:rPr>
              <a:t>Second </a:t>
            </a:r>
            <a:r>
              <a:rPr lang="en-US" altLang="ko-KR" sz="5500" dirty="0" smtClean="0">
                <a:latin typeface="Impact"/>
                <a:ea typeface="Impact"/>
                <a:cs typeface="Impact"/>
                <a:sym typeface="나눔고딕 Bold" charset="-127"/>
              </a:rPr>
              <a:t>Advent</a:t>
            </a:r>
            <a:r>
              <a:rPr lang="ko-KR" altLang="en-US" sz="5500" dirty="0" smtClean="0">
                <a:latin typeface="Impact"/>
                <a:ea typeface="Impact"/>
                <a:cs typeface="Impact"/>
                <a:sym typeface="나눔고딕 Bold" charset="-127"/>
              </a:rPr>
              <a:t>: </a:t>
            </a:r>
            <a:r>
              <a:rPr lang="ko-KR" altLang="en-US" sz="5500" dirty="0">
                <a:latin typeface="Impact"/>
                <a:ea typeface="Impact"/>
                <a:cs typeface="Impact"/>
                <a:sym typeface="나눔고딕 Bold" charset="-127"/>
              </a:rPr>
              <a:t>400 years</a:t>
            </a:r>
            <a:r>
              <a:rPr lang="en-US" altLang="ko-KR" sz="5500" dirty="0">
                <a:latin typeface="Impact"/>
                <a:ea typeface="Impact"/>
                <a:cs typeface="Impact"/>
                <a:sym typeface="나눔고딕 Bold" charset="-127"/>
              </a:rPr>
              <a:t> (</a:t>
            </a:r>
            <a:r>
              <a:rPr lang="ko-KR" altLang="en-US" sz="5500" dirty="0">
                <a:latin typeface="Impact"/>
                <a:ea typeface="Impact"/>
                <a:cs typeface="Impact"/>
                <a:sym typeface="나눔고딕 Bold" charset="-127"/>
              </a:rPr>
              <a:t>1517-1918)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3657600" y="4254500"/>
            <a:ext cx="469900" cy="5689600"/>
          </a:xfrm>
          <a:prstGeom prst="rect">
            <a:avLst/>
          </a:prstGeom>
          <a:solidFill>
            <a:srgbClr val="8000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5789613" y="3617640"/>
            <a:ext cx="3594108" cy="10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5500" dirty="0" smtClean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Reformation</a:t>
            </a:r>
            <a:endParaRPr lang="ko-KR" altLang="en-US" sz="5500" dirty="0">
              <a:solidFill>
                <a:srgbClr val="40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5791201" y="7739258"/>
            <a:ext cx="3520479" cy="435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55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End of </a:t>
            </a:r>
            <a:r>
              <a:rPr lang="en-US" altLang="ko-KR" sz="5500" dirty="0" smtClean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World War I League of Nations</a:t>
            </a:r>
            <a:endParaRPr lang="ko-KR" altLang="en-US" sz="5500" dirty="0">
              <a:solidFill>
                <a:srgbClr val="40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1446213" y="3700109"/>
            <a:ext cx="1170944" cy="10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500" dirty="0">
                <a:latin typeface="Impact"/>
                <a:ea typeface="Impact"/>
                <a:cs typeface="Impact"/>
                <a:sym typeface="나눔고딕 Bold" charset="-127"/>
              </a:rPr>
              <a:t>1517</a:t>
            </a:r>
          </a:p>
        </p:txBody>
      </p:sp>
      <p:sp>
        <p:nvSpPr>
          <p:cNvPr id="3080" name="Rectangle 8"/>
          <p:cNvSpPr>
            <a:spLocks/>
          </p:cNvSpPr>
          <p:nvPr/>
        </p:nvSpPr>
        <p:spPr bwMode="auto">
          <a:xfrm>
            <a:off x="1446213" y="9389709"/>
            <a:ext cx="1296303" cy="10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500" dirty="0">
                <a:latin typeface="Impact"/>
                <a:ea typeface="Impact"/>
                <a:cs typeface="Impact"/>
                <a:sym typeface="나눔고딕 Bold" charset="-127"/>
              </a:rPr>
              <a:t>1918</a:t>
            </a:r>
          </a:p>
        </p:txBody>
      </p:sp>
      <p:pic>
        <p:nvPicPr>
          <p:cNvPr id="3081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4165600"/>
            <a:ext cx="1879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9918700"/>
            <a:ext cx="1879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4143375"/>
            <a:ext cx="1143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/>
      <p:bldP spid="3078" grpId="0"/>
      <p:bldP spid="3079" grpId="0"/>
      <p:bldP spid="3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4" y="8370168"/>
            <a:ext cx="7488832" cy="5345832"/>
          </a:xfrm>
          <a:prstGeom prst="rect">
            <a:avLst/>
          </a:prstGeom>
          <a:noFill/>
          <a:ln>
            <a:noFill/>
          </a:ln>
          <a:effectLst>
            <a:glow rad="685800">
              <a:schemeClr val="tx1">
                <a:lumMod val="95000"/>
                <a:lumOff val="5000"/>
                <a:alpha val="40000"/>
              </a:schemeClr>
            </a:glow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/>
          </p:cNvSpPr>
          <p:nvPr/>
        </p:nvSpPr>
        <p:spPr bwMode="auto">
          <a:xfrm>
            <a:off x="3368195" y="10638408"/>
            <a:ext cx="3135173" cy="84638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000" b="1" dirty="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Selfish love</a:t>
            </a:r>
            <a:endParaRPr lang="ko-KR" altLang="en-US" sz="5000" b="1" dirty="0">
              <a:solidFill>
                <a:srgbClr val="FF000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896"/>
            <a:ext cx="12745416" cy="13689904"/>
          </a:xfrm>
          <a:prstGeom prst="rect">
            <a:avLst/>
          </a:prstGeom>
          <a:noFill/>
          <a:ln>
            <a:noFill/>
          </a:ln>
          <a:effectLst>
            <a:glow rad="1651000">
              <a:srgbClr val="FFFF00">
                <a:alpha val="61000"/>
              </a:srgbClr>
            </a:glo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0" y="-207168"/>
            <a:ext cx="8768208" cy="8001272"/>
          </a:xfrm>
          <a:prstGeom prst="rect">
            <a:avLst/>
          </a:prstGeom>
          <a:noFill/>
          <a:ln>
            <a:noFill/>
          </a:ln>
          <a:effectLst>
            <a:glow rad="1308100">
              <a:srgbClr val="FFFF00">
                <a:alpha val="53000"/>
              </a:srgbClr>
            </a:glow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60" y="728936"/>
            <a:ext cx="7264424" cy="6129064"/>
          </a:xfrm>
          <a:prstGeom prst="rect">
            <a:avLst/>
          </a:prstGeom>
          <a:noFill/>
          <a:ln>
            <a:noFill/>
          </a:ln>
          <a:effectLst>
            <a:glow rad="1308100">
              <a:srgbClr val="FFFF00">
                <a:alpha val="53000"/>
              </a:srgbClr>
            </a:glow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AutoShape 13"/>
          <p:cNvSpPr>
            <a:spLocks/>
          </p:cNvSpPr>
          <p:nvPr/>
        </p:nvSpPr>
        <p:spPr bwMode="auto">
          <a:xfrm>
            <a:off x="670720" y="6692900"/>
            <a:ext cx="8305800" cy="1244600"/>
          </a:xfrm>
          <a:prstGeom prst="roundRect">
            <a:avLst>
              <a:gd name="adj" fmla="val 38773"/>
            </a:avLst>
          </a:prstGeom>
          <a:solidFill>
            <a:srgbClr val="6103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4110" name="Rectangle 14"/>
          <p:cNvSpPr>
            <a:spLocks/>
          </p:cNvSpPr>
          <p:nvPr/>
        </p:nvSpPr>
        <p:spPr bwMode="auto">
          <a:xfrm>
            <a:off x="1100957" y="6930008"/>
            <a:ext cx="736917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4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S</a:t>
            </a:r>
            <a:r>
              <a:rPr lang="ko-KR" altLang="en-US" sz="4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eparation </a:t>
            </a:r>
            <a:r>
              <a:rPr lang="en-US" altLang="ko-KR" sz="4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from </a:t>
            </a:r>
            <a:r>
              <a:rPr lang="ko-KR" altLang="en-US" sz="4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Satan</a:t>
            </a:r>
            <a:endParaRPr lang="ko-KR" altLang="en-US" sz="4400" b="1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1223963" y="809328"/>
            <a:ext cx="13750665" cy="10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고딕 Bold" charset="-127"/>
              </a:rPr>
              <a:t>The purpose of h</a:t>
            </a:r>
            <a:r>
              <a:rPr lang="ko-KR" altLang="en-US" sz="5500" dirty="0" smtClean="0">
                <a:latin typeface="Impact"/>
                <a:ea typeface="Impact"/>
                <a:cs typeface="Impact"/>
                <a:sym typeface="나눔고딕 Bold" charset="-127"/>
              </a:rPr>
              <a:t>istory</a:t>
            </a:r>
            <a:r>
              <a:rPr lang="en-US" altLang="ko-KR" sz="5500" dirty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5500" dirty="0" smtClean="0">
                <a:latin typeface="Impact"/>
                <a:ea typeface="Impact"/>
                <a:cs typeface="Impact"/>
                <a:sym typeface="나눔고딕 Bold" charset="-127"/>
              </a:rPr>
              <a:t>is to</a:t>
            </a:r>
            <a:r>
              <a:rPr lang="ko-KR" altLang="en-US" sz="5500" dirty="0" smtClean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5500" dirty="0" smtClean="0">
                <a:latin typeface="Impact"/>
                <a:ea typeface="Impact"/>
                <a:cs typeface="Impact"/>
                <a:sym typeface="나눔고딕 Bold" charset="-127"/>
              </a:rPr>
              <a:t>receive the Messiah.</a:t>
            </a:r>
            <a:endParaRPr lang="ko-KR" altLang="en-US" sz="55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32" y="1817440"/>
            <a:ext cx="6408712" cy="4608512"/>
          </a:xfrm>
          <a:prstGeom prst="rect">
            <a:avLst/>
          </a:prstGeom>
          <a:noFill/>
          <a:ln>
            <a:noFill/>
          </a:ln>
          <a:effectLst>
            <a:glow rad="1308100">
              <a:srgbClr val="FFFF00">
                <a:alpha val="53000"/>
              </a:srgbClr>
            </a:glow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/>
          </p:cNvSpPr>
          <p:nvPr/>
        </p:nvSpPr>
        <p:spPr bwMode="auto">
          <a:xfrm>
            <a:off x="3407027" y="3340610"/>
            <a:ext cx="3047320" cy="10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True love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23448" y="3977680"/>
            <a:ext cx="3695700" cy="1970112"/>
            <a:chOff x="7223448" y="3977680"/>
            <a:chExt cx="3695700" cy="1970112"/>
          </a:xfrm>
        </p:grpSpPr>
        <p:sp>
          <p:nvSpPr>
            <p:cNvPr id="4107" name="AutoShape 11"/>
            <p:cNvSpPr>
              <a:spLocks/>
            </p:cNvSpPr>
            <p:nvPr/>
          </p:nvSpPr>
          <p:spPr bwMode="auto">
            <a:xfrm>
              <a:off x="7223448" y="3977680"/>
              <a:ext cx="3695700" cy="1970112"/>
            </a:xfrm>
            <a:prstGeom prst="roundRect">
              <a:avLst>
                <a:gd name="adj" fmla="val 38773"/>
              </a:avLst>
            </a:prstGeom>
            <a:solidFill>
              <a:srgbClr val="64A6F0">
                <a:alpha val="41000"/>
              </a:srgb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ko-KR" altLang="en-US" dirty="0">
                <a:latin typeface="Impact"/>
                <a:ea typeface="Impact"/>
                <a:cs typeface="Impact"/>
              </a:endParaRPr>
            </a:p>
          </p:txBody>
        </p:sp>
        <p:sp>
          <p:nvSpPr>
            <p:cNvPr id="4108" name="Rectangle 12"/>
            <p:cNvSpPr>
              <a:spLocks/>
            </p:cNvSpPr>
            <p:nvPr/>
          </p:nvSpPr>
          <p:spPr bwMode="auto">
            <a:xfrm>
              <a:off x="7513961" y="4394746"/>
              <a:ext cx="3108325" cy="1337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ko-KR" altLang="en-US" sz="6600" dirty="0" smtClean="0">
                  <a:latin typeface="Impact"/>
                  <a:ea typeface="Impact"/>
                  <a:cs typeface="Impact"/>
                  <a:sym typeface="나눔고딕 Bold" charset="-127"/>
                </a:rPr>
                <a:t>Abel</a:t>
              </a:r>
              <a:r>
                <a:rPr sz="2400" dirty="0" smtClean="0">
                  <a:latin typeface="Impact"/>
                  <a:ea typeface="Impact"/>
                  <a:cs typeface="Impact"/>
                </a:rPr>
                <a:t> </a:t>
              </a:r>
            </a:p>
          </p:txBody>
        </p:sp>
      </p:grpSp>
      <p:pic>
        <p:nvPicPr>
          <p:cNvPr id="4112" name="Picture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6479">
            <a:off x="4263430" y="8280400"/>
            <a:ext cx="1270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0277">
            <a:off x="4239273" y="4915583"/>
            <a:ext cx="1270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23448" y="8370168"/>
            <a:ext cx="3695700" cy="2088232"/>
            <a:chOff x="7223448" y="8370168"/>
            <a:chExt cx="3695700" cy="2088232"/>
          </a:xfrm>
        </p:grpSpPr>
        <p:sp>
          <p:nvSpPr>
            <p:cNvPr id="4105" name="AutoShape 9"/>
            <p:cNvSpPr>
              <a:spLocks/>
            </p:cNvSpPr>
            <p:nvPr/>
          </p:nvSpPr>
          <p:spPr bwMode="auto">
            <a:xfrm>
              <a:off x="7223448" y="8370168"/>
              <a:ext cx="3695700" cy="2088232"/>
            </a:xfrm>
            <a:prstGeom prst="roundRect">
              <a:avLst>
                <a:gd name="adj" fmla="val 38773"/>
              </a:avLst>
            </a:prstGeom>
            <a:solidFill>
              <a:srgbClr val="C0504D">
                <a:alpha val="33000"/>
              </a:srgb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ko-KR" altLang="en-US" dirty="0">
                <a:latin typeface="Impact"/>
                <a:ea typeface="Impact"/>
                <a:cs typeface="Impact"/>
              </a:endParaRPr>
            </a:p>
          </p:txBody>
        </p:sp>
        <p:sp>
          <p:nvSpPr>
            <p:cNvPr id="4106" name="Rectangle 10"/>
            <p:cNvSpPr>
              <a:spLocks/>
            </p:cNvSpPr>
            <p:nvPr/>
          </p:nvSpPr>
          <p:spPr bwMode="auto">
            <a:xfrm>
              <a:off x="7526884" y="8893175"/>
              <a:ext cx="3108325" cy="156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ko-KR" altLang="en-US" sz="6600" b="1" dirty="0" smtClean="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나눔고딕 Bold" charset="-127"/>
                </a:rPr>
                <a:t>Cain</a:t>
              </a:r>
              <a:endParaRPr lang="ko-KR" altLang="en-US" sz="6600" b="1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072364" y="6137920"/>
            <a:ext cx="3695700" cy="2088232"/>
            <a:chOff x="7223448" y="8370168"/>
            <a:chExt cx="3695700" cy="2088232"/>
          </a:xfrm>
        </p:grpSpPr>
        <p:sp>
          <p:nvSpPr>
            <p:cNvPr id="18" name="AutoShape 9"/>
            <p:cNvSpPr>
              <a:spLocks/>
            </p:cNvSpPr>
            <p:nvPr/>
          </p:nvSpPr>
          <p:spPr bwMode="auto">
            <a:xfrm>
              <a:off x="7223448" y="8370168"/>
              <a:ext cx="3695700" cy="2088232"/>
            </a:xfrm>
            <a:prstGeom prst="roundRect">
              <a:avLst>
                <a:gd name="adj" fmla="val 38773"/>
              </a:avLst>
            </a:prstGeom>
            <a:solidFill>
              <a:srgbClr val="C0504D">
                <a:alpha val="33000"/>
              </a:srgb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ko-KR" altLang="en-US" dirty="0">
                <a:latin typeface="Impact"/>
                <a:ea typeface="Impact"/>
                <a:cs typeface="Impact"/>
              </a:endParaRPr>
            </a:p>
          </p:txBody>
        </p:sp>
        <p:sp>
          <p:nvSpPr>
            <p:cNvPr id="19" name="Rectangle 10"/>
            <p:cNvSpPr>
              <a:spLocks/>
            </p:cNvSpPr>
            <p:nvPr/>
          </p:nvSpPr>
          <p:spPr bwMode="auto">
            <a:xfrm>
              <a:off x="7526884" y="8658200"/>
              <a:ext cx="3108325" cy="156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ko-KR" sz="4800" b="1" dirty="0" smtClean="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나눔고딕 Bold" charset="-127"/>
                </a:rPr>
                <a:t>Wants to change</a:t>
              </a:r>
              <a:endParaRPr lang="ko-KR" altLang="en-US" sz="4800" b="1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9" grpId="0" animBg="1"/>
      <p:bldP spid="4110" grpId="0"/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4" y="8370168"/>
            <a:ext cx="7488832" cy="5345832"/>
          </a:xfrm>
          <a:prstGeom prst="rect">
            <a:avLst/>
          </a:prstGeom>
          <a:noFill/>
          <a:ln>
            <a:noFill/>
          </a:ln>
          <a:effectLst>
            <a:glow rad="685800">
              <a:schemeClr val="tx1">
                <a:lumMod val="95000"/>
                <a:lumOff val="5000"/>
                <a:alpha val="40000"/>
              </a:schemeClr>
            </a:glow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/>
          </p:cNvSpPr>
          <p:nvPr/>
        </p:nvSpPr>
        <p:spPr bwMode="auto">
          <a:xfrm>
            <a:off x="3241241" y="10458400"/>
            <a:ext cx="3389086" cy="84638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Pagan tribes</a:t>
            </a:r>
            <a:endParaRPr lang="ko-KR" altLang="en-US" sz="5000" b="1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0" y="-207168"/>
            <a:ext cx="8768208" cy="8001272"/>
          </a:xfrm>
          <a:prstGeom prst="rect">
            <a:avLst/>
          </a:prstGeom>
          <a:noFill/>
          <a:ln>
            <a:noFill/>
          </a:ln>
          <a:effectLst>
            <a:glow rad="1308100">
              <a:srgbClr val="FFFF00">
                <a:alpha val="53000"/>
              </a:srgbClr>
            </a:glow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60" y="728936"/>
            <a:ext cx="7264424" cy="6129064"/>
          </a:xfrm>
          <a:prstGeom prst="rect">
            <a:avLst/>
          </a:prstGeom>
          <a:noFill/>
          <a:ln>
            <a:noFill/>
          </a:ln>
          <a:effectLst>
            <a:glow rad="1308100">
              <a:srgbClr val="FFFF00">
                <a:alpha val="53000"/>
              </a:srgbClr>
            </a:glow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/>
          </p:cNvSpPr>
          <p:nvPr/>
        </p:nvSpPr>
        <p:spPr bwMode="auto">
          <a:xfrm>
            <a:off x="1223963" y="809328"/>
            <a:ext cx="13603953" cy="10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500" dirty="0" smtClean="0">
                <a:latin typeface="Impact"/>
                <a:ea typeface="Impact"/>
                <a:cs typeface="Impact"/>
                <a:sym typeface="나눔고딕 Bold" charset="-127"/>
              </a:rPr>
              <a:t>Divide good and evil, and naturally win over evil </a:t>
            </a:r>
            <a:endParaRPr lang="ko-KR" altLang="en-US" sz="55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32" y="1817440"/>
            <a:ext cx="6408712" cy="4608512"/>
          </a:xfrm>
          <a:prstGeom prst="rect">
            <a:avLst/>
          </a:prstGeom>
          <a:noFill/>
          <a:ln>
            <a:noFill/>
          </a:ln>
          <a:effectLst>
            <a:glow rad="1308100">
              <a:srgbClr val="FFFF00">
                <a:alpha val="53000"/>
              </a:srgbClr>
            </a:glow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/>
          </p:cNvSpPr>
          <p:nvPr/>
        </p:nvSpPr>
        <p:spPr bwMode="auto">
          <a:xfrm>
            <a:off x="3368642" y="4121696"/>
            <a:ext cx="3134284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Abraham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23448" y="3977680"/>
            <a:ext cx="3695700" cy="1970112"/>
            <a:chOff x="7223448" y="3977680"/>
            <a:chExt cx="3695700" cy="1970112"/>
          </a:xfrm>
        </p:grpSpPr>
        <p:sp>
          <p:nvSpPr>
            <p:cNvPr id="4107" name="AutoShape 11"/>
            <p:cNvSpPr>
              <a:spLocks/>
            </p:cNvSpPr>
            <p:nvPr/>
          </p:nvSpPr>
          <p:spPr bwMode="auto">
            <a:xfrm>
              <a:off x="7223448" y="3977680"/>
              <a:ext cx="3695700" cy="1970112"/>
            </a:xfrm>
            <a:prstGeom prst="roundRect">
              <a:avLst>
                <a:gd name="adj" fmla="val 38773"/>
              </a:avLst>
            </a:prstGeom>
            <a:solidFill>
              <a:srgbClr val="64A6F0">
                <a:alpha val="41000"/>
              </a:srgb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ko-KR" altLang="en-US" dirty="0">
                <a:latin typeface="Impact"/>
                <a:ea typeface="Impact"/>
                <a:cs typeface="Impact"/>
              </a:endParaRPr>
            </a:p>
          </p:txBody>
        </p:sp>
        <p:sp>
          <p:nvSpPr>
            <p:cNvPr id="4108" name="Rectangle 12"/>
            <p:cNvSpPr>
              <a:spLocks/>
            </p:cNvSpPr>
            <p:nvPr/>
          </p:nvSpPr>
          <p:spPr bwMode="auto">
            <a:xfrm>
              <a:off x="7513961" y="4394746"/>
              <a:ext cx="3108325" cy="1337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ko-KR" altLang="en-US" sz="6600" dirty="0" smtClean="0">
                  <a:latin typeface="Impact"/>
                  <a:ea typeface="Impact"/>
                  <a:cs typeface="Impact"/>
                  <a:sym typeface="나눔고딕 Bold" charset="-127"/>
                </a:rPr>
                <a:t>Abel</a:t>
              </a:r>
              <a:r>
                <a:rPr sz="2400" dirty="0" smtClean="0">
                  <a:latin typeface="Impact"/>
                  <a:ea typeface="Impact"/>
                  <a:cs typeface="Impact"/>
                </a:rPr>
                <a:t> </a:t>
              </a:r>
            </a:p>
          </p:txBody>
        </p:sp>
      </p:grpSp>
      <p:pic>
        <p:nvPicPr>
          <p:cNvPr id="4112" name="Picture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6479">
            <a:off x="3590906" y="5664916"/>
            <a:ext cx="2741050" cy="358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23448" y="8370168"/>
            <a:ext cx="3695700" cy="2088232"/>
            <a:chOff x="7223448" y="8370168"/>
            <a:chExt cx="3695700" cy="2088232"/>
          </a:xfrm>
        </p:grpSpPr>
        <p:sp>
          <p:nvSpPr>
            <p:cNvPr id="4105" name="AutoShape 9"/>
            <p:cNvSpPr>
              <a:spLocks/>
            </p:cNvSpPr>
            <p:nvPr/>
          </p:nvSpPr>
          <p:spPr bwMode="auto">
            <a:xfrm>
              <a:off x="7223448" y="8370168"/>
              <a:ext cx="3695700" cy="2088232"/>
            </a:xfrm>
            <a:prstGeom prst="roundRect">
              <a:avLst>
                <a:gd name="adj" fmla="val 38773"/>
              </a:avLst>
            </a:prstGeom>
            <a:solidFill>
              <a:srgbClr val="C0504D">
                <a:alpha val="33000"/>
              </a:srgb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ko-KR" altLang="en-US" dirty="0">
                <a:latin typeface="Impact"/>
                <a:ea typeface="Impact"/>
                <a:cs typeface="Impact"/>
              </a:endParaRPr>
            </a:p>
          </p:txBody>
        </p:sp>
        <p:sp>
          <p:nvSpPr>
            <p:cNvPr id="4106" name="Rectangle 10"/>
            <p:cNvSpPr>
              <a:spLocks/>
            </p:cNvSpPr>
            <p:nvPr/>
          </p:nvSpPr>
          <p:spPr bwMode="auto">
            <a:xfrm>
              <a:off x="7526884" y="8893175"/>
              <a:ext cx="3108325" cy="156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ko-KR" altLang="en-US" sz="6600" b="1" dirty="0" smtClean="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나눔고딕 Bold" charset="-127"/>
                </a:rPr>
                <a:t>Cain</a:t>
              </a:r>
              <a:endParaRPr lang="ko-KR" altLang="en-US" sz="6600" b="1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072364" y="6137920"/>
            <a:ext cx="3695700" cy="2088232"/>
            <a:chOff x="7223448" y="8370168"/>
            <a:chExt cx="3695700" cy="2088232"/>
          </a:xfrm>
        </p:grpSpPr>
        <p:sp>
          <p:nvSpPr>
            <p:cNvPr id="18" name="AutoShape 9"/>
            <p:cNvSpPr>
              <a:spLocks/>
            </p:cNvSpPr>
            <p:nvPr/>
          </p:nvSpPr>
          <p:spPr bwMode="auto">
            <a:xfrm>
              <a:off x="7223448" y="8370168"/>
              <a:ext cx="3695700" cy="2088232"/>
            </a:xfrm>
            <a:prstGeom prst="roundRect">
              <a:avLst>
                <a:gd name="adj" fmla="val 38773"/>
              </a:avLst>
            </a:prstGeom>
            <a:solidFill>
              <a:srgbClr val="C0504D">
                <a:alpha val="33000"/>
              </a:srgb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ko-KR" altLang="en-US" dirty="0">
                <a:latin typeface="Impact"/>
                <a:ea typeface="Impact"/>
                <a:cs typeface="Impact"/>
              </a:endParaRPr>
            </a:p>
          </p:txBody>
        </p:sp>
        <p:sp>
          <p:nvSpPr>
            <p:cNvPr id="19" name="Rectangle 10"/>
            <p:cNvSpPr>
              <a:spLocks/>
            </p:cNvSpPr>
            <p:nvPr/>
          </p:nvSpPr>
          <p:spPr bwMode="auto">
            <a:xfrm>
              <a:off x="7526884" y="8658200"/>
              <a:ext cx="3108325" cy="156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ko-KR" sz="4800" b="1" dirty="0" smtClean="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나눔고딕 Bold" charset="-127"/>
                </a:rPr>
                <a:t>Chosen to sacrifice</a:t>
              </a:r>
              <a:endParaRPr lang="ko-KR" altLang="en-US" sz="4800" b="1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endParaRPr>
            </a:p>
          </p:txBody>
        </p:sp>
      </p:grpSp>
      <p:sp>
        <p:nvSpPr>
          <p:cNvPr id="23" name="Rectangle 6"/>
          <p:cNvSpPr>
            <a:spLocks/>
          </p:cNvSpPr>
          <p:nvPr/>
        </p:nvSpPr>
        <p:spPr bwMode="auto">
          <a:xfrm>
            <a:off x="3345029" y="11297138"/>
            <a:ext cx="3112944" cy="84638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Oppressors</a:t>
            </a:r>
            <a:endParaRPr lang="ko-KR" altLang="en-US" sz="5000" b="1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801346" y="2922381"/>
            <a:ext cx="2268875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Moses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0" name="Rectangle 4"/>
          <p:cNvSpPr>
            <a:spLocks/>
          </p:cNvSpPr>
          <p:nvPr/>
        </p:nvSpPr>
        <p:spPr bwMode="auto">
          <a:xfrm>
            <a:off x="4015253" y="1817440"/>
            <a:ext cx="1951894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Jesus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95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2" grpId="1"/>
      <p:bldP spid="4100" grpId="0"/>
      <p:bldP spid="4100" grpId="1"/>
      <p:bldP spid="23" grpId="0"/>
      <p:bldP spid="27" grpId="0"/>
      <p:bldP spid="27" grpId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4" y="8370168"/>
            <a:ext cx="7488832" cy="5345832"/>
          </a:xfrm>
          <a:prstGeom prst="rect">
            <a:avLst/>
          </a:prstGeom>
          <a:noFill/>
          <a:ln>
            <a:noFill/>
          </a:ln>
          <a:effectLst>
            <a:glow rad="685800">
              <a:schemeClr val="tx1">
                <a:lumMod val="95000"/>
                <a:lumOff val="5000"/>
                <a:alpha val="40000"/>
              </a:schemeClr>
            </a:glow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/>
          </p:cNvSpPr>
          <p:nvPr/>
        </p:nvSpPr>
        <p:spPr bwMode="auto">
          <a:xfrm>
            <a:off x="1834407" y="10159622"/>
            <a:ext cx="6360716" cy="173893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External:</a:t>
            </a:r>
          </a:p>
          <a:p>
            <a:pPr algn="ctr"/>
            <a:r>
              <a:rPr lang="en-US" altLang="ko-KR" sz="54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e</a:t>
            </a:r>
            <a:r>
              <a:rPr lang="en-US" altLang="ko-KR" sz="5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conomy, government</a:t>
            </a:r>
          </a:p>
        </p:txBody>
      </p:sp>
      <p:pic>
        <p:nvPicPr>
          <p:cNvPr id="2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0" y="-207168"/>
            <a:ext cx="8768208" cy="8001272"/>
          </a:xfrm>
          <a:prstGeom prst="rect">
            <a:avLst/>
          </a:prstGeom>
          <a:noFill/>
          <a:ln>
            <a:noFill/>
          </a:ln>
          <a:effectLst>
            <a:glow rad="1308100">
              <a:srgbClr val="FFFF00">
                <a:alpha val="53000"/>
              </a:srgbClr>
            </a:glow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60" y="728936"/>
            <a:ext cx="7264424" cy="6129064"/>
          </a:xfrm>
          <a:prstGeom prst="rect">
            <a:avLst/>
          </a:prstGeom>
          <a:noFill/>
          <a:ln>
            <a:noFill/>
          </a:ln>
          <a:effectLst>
            <a:glow rad="1308100">
              <a:srgbClr val="FFFF00">
                <a:alpha val="53000"/>
              </a:srgbClr>
            </a:glow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32" y="1817440"/>
            <a:ext cx="6408712" cy="4608512"/>
          </a:xfrm>
          <a:prstGeom prst="rect">
            <a:avLst/>
          </a:prstGeom>
          <a:noFill/>
          <a:ln>
            <a:noFill/>
          </a:ln>
          <a:effectLst>
            <a:glow rad="1308100">
              <a:srgbClr val="FFFF00">
                <a:alpha val="53000"/>
              </a:srgbClr>
            </a:glow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/>
          </p:cNvSpPr>
          <p:nvPr/>
        </p:nvSpPr>
        <p:spPr bwMode="auto">
          <a:xfrm>
            <a:off x="2132775" y="2357413"/>
            <a:ext cx="5522721" cy="319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Internal: </a:t>
            </a:r>
          </a:p>
          <a:p>
            <a:pPr algn="ctr">
              <a:lnSpc>
                <a:spcPct val="130000"/>
              </a:lnSpc>
            </a:pP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religion, ideology, worldview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23448" y="3977680"/>
            <a:ext cx="3695700" cy="1970112"/>
            <a:chOff x="7223448" y="3977680"/>
            <a:chExt cx="3695700" cy="1970112"/>
          </a:xfrm>
        </p:grpSpPr>
        <p:sp>
          <p:nvSpPr>
            <p:cNvPr id="4107" name="AutoShape 11"/>
            <p:cNvSpPr>
              <a:spLocks/>
            </p:cNvSpPr>
            <p:nvPr/>
          </p:nvSpPr>
          <p:spPr bwMode="auto">
            <a:xfrm>
              <a:off x="7223448" y="3977680"/>
              <a:ext cx="3695700" cy="1970112"/>
            </a:xfrm>
            <a:prstGeom prst="roundRect">
              <a:avLst>
                <a:gd name="adj" fmla="val 38773"/>
              </a:avLst>
            </a:prstGeom>
            <a:solidFill>
              <a:srgbClr val="64A6F0">
                <a:alpha val="41000"/>
              </a:srgb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ko-KR" altLang="en-US" dirty="0">
                <a:latin typeface="Impact"/>
                <a:ea typeface="Impact"/>
                <a:cs typeface="Impact"/>
              </a:endParaRPr>
            </a:p>
          </p:txBody>
        </p:sp>
        <p:sp>
          <p:nvSpPr>
            <p:cNvPr id="4108" name="Rectangle 12"/>
            <p:cNvSpPr>
              <a:spLocks/>
            </p:cNvSpPr>
            <p:nvPr/>
          </p:nvSpPr>
          <p:spPr bwMode="auto">
            <a:xfrm>
              <a:off x="7513961" y="4394746"/>
              <a:ext cx="3108325" cy="1337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ko-KR" altLang="en-US" sz="6600" dirty="0" smtClean="0">
                  <a:latin typeface="Impact"/>
                  <a:ea typeface="Impact"/>
                  <a:cs typeface="Impact"/>
                  <a:sym typeface="나눔고딕 Bold" charset="-127"/>
                </a:rPr>
                <a:t>Abel</a:t>
              </a:r>
              <a:r>
                <a:rPr sz="2400" dirty="0" smtClean="0">
                  <a:latin typeface="Impact"/>
                  <a:ea typeface="Impact"/>
                  <a:cs typeface="Impact"/>
                </a:rPr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23448" y="8370168"/>
            <a:ext cx="3695700" cy="2088232"/>
            <a:chOff x="7223448" y="8370168"/>
            <a:chExt cx="3695700" cy="2088232"/>
          </a:xfrm>
        </p:grpSpPr>
        <p:sp>
          <p:nvSpPr>
            <p:cNvPr id="4105" name="AutoShape 9"/>
            <p:cNvSpPr>
              <a:spLocks/>
            </p:cNvSpPr>
            <p:nvPr/>
          </p:nvSpPr>
          <p:spPr bwMode="auto">
            <a:xfrm>
              <a:off x="7223448" y="8370168"/>
              <a:ext cx="3695700" cy="2088232"/>
            </a:xfrm>
            <a:prstGeom prst="roundRect">
              <a:avLst>
                <a:gd name="adj" fmla="val 38773"/>
              </a:avLst>
            </a:prstGeom>
            <a:solidFill>
              <a:srgbClr val="C0504D">
                <a:alpha val="33000"/>
              </a:srgb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ko-KR" altLang="en-US" dirty="0">
                <a:latin typeface="Impact"/>
                <a:ea typeface="Impact"/>
                <a:cs typeface="Impact"/>
              </a:endParaRPr>
            </a:p>
          </p:txBody>
        </p:sp>
        <p:sp>
          <p:nvSpPr>
            <p:cNvPr id="4106" name="Rectangle 10"/>
            <p:cNvSpPr>
              <a:spLocks/>
            </p:cNvSpPr>
            <p:nvPr/>
          </p:nvSpPr>
          <p:spPr bwMode="auto">
            <a:xfrm>
              <a:off x="7526884" y="8893175"/>
              <a:ext cx="3108325" cy="156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ko-KR" altLang="en-US" sz="6600" b="1" dirty="0" smtClean="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나눔고딕 Bold" charset="-127"/>
                </a:rPr>
                <a:t>Cain</a:t>
              </a:r>
              <a:endParaRPr lang="ko-KR" altLang="en-US" sz="6600" b="1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endParaRPr>
            </a:p>
          </p:txBody>
        </p:sp>
      </p:grpSp>
      <p:sp>
        <p:nvSpPr>
          <p:cNvPr id="26" name="AutoShape 9"/>
          <p:cNvSpPr>
            <a:spLocks/>
          </p:cNvSpPr>
          <p:nvPr/>
        </p:nvSpPr>
        <p:spPr bwMode="auto">
          <a:xfrm>
            <a:off x="7223447" y="8370168"/>
            <a:ext cx="8508883" cy="2088232"/>
          </a:xfrm>
          <a:prstGeom prst="roundRect">
            <a:avLst>
              <a:gd name="adj" fmla="val 38773"/>
            </a:avLst>
          </a:prstGeom>
          <a:solidFill>
            <a:srgbClr val="C0504D">
              <a:alpha val="33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9097287" y="8893174"/>
            <a:ext cx="6964248" cy="15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6600" b="1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Cain</a:t>
            </a:r>
            <a:r>
              <a:rPr lang="en-US" altLang="ko-KR" sz="6600" b="1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Bold" charset="-127"/>
              </a:rPr>
              <a:t>-type</a:t>
            </a:r>
            <a:endParaRPr lang="ko-KR" altLang="en-US" sz="6600" b="1" dirty="0">
              <a:solidFill>
                <a:srgbClr val="00000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223448" y="3977680"/>
            <a:ext cx="8508883" cy="1970112"/>
            <a:chOff x="7223448" y="3977680"/>
            <a:chExt cx="3695700" cy="1970112"/>
          </a:xfrm>
        </p:grpSpPr>
        <p:sp>
          <p:nvSpPr>
            <p:cNvPr id="31" name="AutoShape 11"/>
            <p:cNvSpPr>
              <a:spLocks/>
            </p:cNvSpPr>
            <p:nvPr/>
          </p:nvSpPr>
          <p:spPr bwMode="auto">
            <a:xfrm>
              <a:off x="7223448" y="3977680"/>
              <a:ext cx="3695700" cy="1970112"/>
            </a:xfrm>
            <a:prstGeom prst="roundRect">
              <a:avLst>
                <a:gd name="adj" fmla="val 38773"/>
              </a:avLst>
            </a:prstGeom>
            <a:solidFill>
              <a:srgbClr val="64A6F0">
                <a:alpha val="41000"/>
              </a:srgb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ko-KR" altLang="en-US" dirty="0">
                <a:latin typeface="Impact"/>
                <a:ea typeface="Impact"/>
                <a:cs typeface="Impact"/>
              </a:endParaRPr>
            </a:p>
          </p:txBody>
        </p:sp>
        <p:sp>
          <p:nvSpPr>
            <p:cNvPr id="32" name="Rectangle 12"/>
            <p:cNvSpPr>
              <a:spLocks/>
            </p:cNvSpPr>
            <p:nvPr/>
          </p:nvSpPr>
          <p:spPr bwMode="auto">
            <a:xfrm>
              <a:off x="7810823" y="4348091"/>
              <a:ext cx="3108325" cy="1337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ko-KR" altLang="en-US" sz="6600" dirty="0" smtClean="0">
                  <a:latin typeface="Impact"/>
                  <a:ea typeface="Impact"/>
                  <a:cs typeface="Impact"/>
                  <a:sym typeface="나눔고딕 Bold" charset="-127"/>
                </a:rPr>
                <a:t>Abel</a:t>
              </a:r>
              <a:r>
                <a:rPr lang="en-US" altLang="ko-KR" sz="6600" dirty="0" smtClean="0">
                  <a:latin typeface="Impact"/>
                  <a:ea typeface="Impact"/>
                  <a:cs typeface="Impact"/>
                  <a:sym typeface="나눔고딕 Bold" charset="-127"/>
                </a:rPr>
                <a:t>-type</a:t>
              </a:r>
              <a:r>
                <a:rPr sz="2400" dirty="0" smtClean="0">
                  <a:latin typeface="Impact"/>
                  <a:ea typeface="Impact"/>
                  <a:cs typeface="Impact"/>
                </a:rPr>
                <a:t> </a:t>
              </a:r>
            </a:p>
          </p:txBody>
        </p:sp>
      </p:grpSp>
      <p:sp>
        <p:nvSpPr>
          <p:cNvPr id="4098" name="Rectangle 2"/>
          <p:cNvSpPr>
            <a:spLocks/>
          </p:cNvSpPr>
          <p:nvPr/>
        </p:nvSpPr>
        <p:spPr bwMode="auto">
          <a:xfrm>
            <a:off x="1223963" y="703530"/>
            <a:ext cx="13690121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Internal and external traits and motives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2182888" y="2897560"/>
            <a:ext cx="5522721" cy="211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Hebraism: Judaism, Israel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2110880" y="10134277"/>
            <a:ext cx="5787995" cy="173893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Hellenism: Greco-Roman world</a:t>
            </a:r>
          </a:p>
        </p:txBody>
      </p:sp>
    </p:spTree>
    <p:extLst>
      <p:ext uri="{BB962C8B-B14F-4D97-AF65-F5344CB8AC3E}">
        <p14:creationId xmlns:p14="http://schemas.microsoft.com/office/powerpoint/2010/main" val="25929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2" grpId="1"/>
      <p:bldP spid="4100" grpId="0"/>
      <p:bldP spid="4100" grpId="1"/>
      <p:bldP spid="33" grpId="1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6" y="377280"/>
            <a:ext cx="15983389" cy="10369152"/>
          </a:xfrm>
          <a:prstGeom prst="rect">
            <a:avLst/>
          </a:prstGeom>
        </p:spPr>
      </p:pic>
      <p:sp>
        <p:nvSpPr>
          <p:cNvPr id="6146" name="Rectangle 2"/>
          <p:cNvSpPr>
            <a:spLocks/>
          </p:cNvSpPr>
          <p:nvPr/>
        </p:nvSpPr>
        <p:spPr bwMode="auto">
          <a:xfrm>
            <a:off x="1246784" y="1020997"/>
            <a:ext cx="690457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6600" b="1" dirty="0">
                <a:solidFill>
                  <a:schemeClr val="accent1">
                    <a:lumMod val="75000"/>
                  </a:schemeClr>
                </a:solidFill>
                <a:latin typeface="Impact"/>
                <a:ea typeface="Impact"/>
                <a:cs typeface="Impact"/>
                <a:sym typeface="나눔고딕 Bold" charset="-127"/>
              </a:rPr>
              <a:t>Hebraism centering </a:t>
            </a:r>
            <a:endParaRPr lang="en-US" altLang="ko-KR" sz="6600" b="1" dirty="0" smtClean="0">
              <a:solidFill>
                <a:schemeClr val="accent1">
                  <a:lumMod val="75000"/>
                </a:schemeClr>
              </a:solidFill>
              <a:latin typeface="Impact"/>
              <a:ea typeface="Impact"/>
              <a:cs typeface="Impact"/>
              <a:sym typeface="나눔고딕 Bold" charset="-127"/>
            </a:endParaRPr>
          </a:p>
          <a:p>
            <a:r>
              <a:rPr lang="ko-KR" altLang="en-US" sz="6600" b="1" dirty="0" smtClean="0">
                <a:solidFill>
                  <a:schemeClr val="accent1">
                    <a:lumMod val="75000"/>
                  </a:schemeClr>
                </a:solidFill>
                <a:latin typeface="Impact"/>
                <a:ea typeface="Impact"/>
                <a:cs typeface="Impact"/>
                <a:sym typeface="나눔고딕 Bold" charset="-127"/>
              </a:rPr>
              <a:t>on </a:t>
            </a:r>
            <a:r>
              <a:rPr lang="ko-KR" altLang="en-US" sz="6600" b="1" dirty="0">
                <a:solidFill>
                  <a:schemeClr val="accent1">
                    <a:lumMod val="75000"/>
                  </a:schemeClr>
                </a:solidFill>
                <a:latin typeface="Impact"/>
                <a:ea typeface="Impact"/>
                <a:cs typeface="Impact"/>
                <a:sym typeface="나눔고딕 Bold" charset="-127"/>
              </a:rPr>
              <a:t>Judaism</a:t>
            </a:r>
            <a:endParaRPr lang="en-US" altLang="en-US" sz="6600" b="1" dirty="0">
              <a:solidFill>
                <a:schemeClr val="accent1">
                  <a:lumMod val="75000"/>
                </a:schemeClr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1246784" y="3185592"/>
            <a:ext cx="7632848" cy="40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48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Second</a:t>
            </a:r>
            <a:r>
              <a:rPr lang="ko-KR" altLang="en-US" sz="48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Temple</a:t>
            </a:r>
            <a:r>
              <a:rPr sz="14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 </a:t>
            </a:r>
            <a:endParaRPr lang="en-US" altLang="ko-KR" sz="4800" b="1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48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Mosaic </a:t>
            </a:r>
            <a:r>
              <a:rPr lang="ko-KR" altLang="en-US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Law </a:t>
            </a:r>
            <a:endParaRPr lang="en-US" altLang="ko-KR" sz="4800" b="1" dirty="0" smtClean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48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Ezra</a:t>
            </a:r>
            <a:r>
              <a:rPr lang="en-US" altLang="ko-KR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,</a:t>
            </a:r>
            <a:r>
              <a:rPr lang="ko-KR" altLang="en-US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 Nehemiah</a:t>
            </a:r>
            <a:r>
              <a:rPr lang="en-US" altLang="ko-KR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,</a:t>
            </a:r>
            <a:r>
              <a:rPr lang="ko-KR" altLang="en-US" sz="48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 Malachi</a:t>
            </a:r>
          </a:p>
          <a:p>
            <a:pPr>
              <a:lnSpc>
                <a:spcPct val="110000"/>
              </a:lnSpc>
            </a:pPr>
            <a:r>
              <a:rPr lang="en-US" altLang="ko-KR" sz="48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Jewish Scriptures</a:t>
            </a:r>
            <a:endParaRPr lang="ko-KR" altLang="en-US" sz="4800" b="1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48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Reform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ation</a:t>
            </a:r>
            <a:endParaRPr lang="ko-KR" altLang="en-US" sz="4800" b="1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246784" y="7384050"/>
            <a:ext cx="7632848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54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Foundation of faith</a:t>
            </a:r>
            <a:endParaRPr lang="ko-KR" altLang="en-US" sz="5400" b="1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1246784" y="8320154"/>
            <a:ext cx="7632848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54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Messianic expectation</a:t>
            </a:r>
            <a:endParaRPr lang="ko-KR" altLang="en-US" sz="5400" b="1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318792" y="9306272"/>
            <a:ext cx="7632848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54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Jesus appeared</a:t>
            </a:r>
            <a:endParaRPr lang="ko-KR" altLang="en-US" sz="5400" b="1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-1.jpg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80" y="-70733"/>
            <a:ext cx="14334118" cy="13770768"/>
          </a:xfrm>
          <a:prstGeom prst="rect">
            <a:avLst/>
          </a:prstGeom>
          <a:effectLst>
            <a:glow rad="1549400">
              <a:schemeClr val="accent3">
                <a:alpha val="46000"/>
              </a:schemeClr>
            </a:glow>
            <a:softEdge rad="863600"/>
          </a:effectLst>
        </p:spPr>
      </p:pic>
      <p:sp>
        <p:nvSpPr>
          <p:cNvPr id="6146" name="Rectangle 2"/>
          <p:cNvSpPr>
            <a:spLocks/>
          </p:cNvSpPr>
          <p:nvPr/>
        </p:nvSpPr>
        <p:spPr bwMode="auto">
          <a:xfrm>
            <a:off x="1246785" y="809328"/>
            <a:ext cx="61926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b="1" dirty="0" smtClean="0">
                <a:solidFill>
                  <a:schemeClr val="accent1">
                    <a:lumMod val="75000"/>
                  </a:schemeClr>
                </a:solidFill>
                <a:latin typeface="Impact"/>
                <a:ea typeface="Impact"/>
                <a:cs typeface="Impact"/>
                <a:sym typeface="나눔고딕 Bold" charset="-127"/>
              </a:rPr>
              <a:t>Axial age: global spiritual preparation</a:t>
            </a:r>
            <a:endParaRPr lang="en-US" altLang="en-US" sz="6600" b="1" dirty="0">
              <a:solidFill>
                <a:schemeClr val="accent1">
                  <a:lumMod val="75000"/>
                </a:schemeClr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1246784" y="4533563"/>
            <a:ext cx="763284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6000" b="1" dirty="0" smtClean="0">
                <a:solidFill>
                  <a:srgbClr val="048A7F"/>
                </a:solidFill>
                <a:latin typeface="Impact"/>
                <a:ea typeface="Impact"/>
                <a:cs typeface="Impact"/>
                <a:sym typeface="나눔고딕 Bold" charset="-127"/>
              </a:rPr>
              <a:t>Buddha</a:t>
            </a:r>
            <a:endParaRPr lang="ko-KR" altLang="en-US" sz="6000" b="1" dirty="0">
              <a:solidFill>
                <a:srgbClr val="048A7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246784" y="5591688"/>
            <a:ext cx="763284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6000" b="1" dirty="0" smtClean="0">
                <a:solidFill>
                  <a:srgbClr val="048A7F"/>
                </a:solidFill>
                <a:latin typeface="Impact"/>
                <a:ea typeface="Impact"/>
                <a:cs typeface="Impact"/>
                <a:sym typeface="나눔고딕 Bold" charset="-127"/>
              </a:rPr>
              <a:t>Socrates</a:t>
            </a:r>
            <a:endParaRPr lang="ko-KR" altLang="en-US" sz="6000" b="1" dirty="0">
              <a:solidFill>
                <a:srgbClr val="048A7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1246784" y="6527792"/>
            <a:ext cx="763284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6000" b="1" dirty="0" smtClean="0">
                <a:solidFill>
                  <a:srgbClr val="048A7F"/>
                </a:solidFill>
                <a:latin typeface="Impact"/>
                <a:ea typeface="Impact"/>
                <a:cs typeface="Impact"/>
                <a:sym typeface="나눔고딕 Bold" charset="-127"/>
              </a:rPr>
              <a:t>Zoroaster</a:t>
            </a:r>
            <a:endParaRPr lang="ko-KR" altLang="en-US" sz="6000" b="1" dirty="0">
              <a:solidFill>
                <a:srgbClr val="048A7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246784" y="7513910"/>
            <a:ext cx="763284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6000" b="1" dirty="0" smtClean="0">
                <a:solidFill>
                  <a:srgbClr val="048A7F"/>
                </a:solidFill>
                <a:latin typeface="Impact"/>
                <a:ea typeface="Impact"/>
                <a:cs typeface="Impact"/>
                <a:sym typeface="나눔고딕 Bold" charset="-127"/>
              </a:rPr>
              <a:t>Confucius</a:t>
            </a:r>
            <a:endParaRPr lang="ko-KR" altLang="en-US" sz="6000" b="1" dirty="0">
              <a:solidFill>
                <a:srgbClr val="048A7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318792" y="8514184"/>
            <a:ext cx="468052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6000" b="1" dirty="0" smtClean="0">
                <a:solidFill>
                  <a:srgbClr val="048A7F"/>
                </a:solidFill>
                <a:latin typeface="Impact"/>
                <a:ea typeface="Impact"/>
                <a:cs typeface="Impact"/>
                <a:sym typeface="나눔고딕 Bold" charset="-127"/>
              </a:rPr>
              <a:t>Jesus </a:t>
            </a:r>
            <a:endParaRPr lang="ko-KR" altLang="en-US" sz="6000" b="1" dirty="0">
              <a:solidFill>
                <a:srgbClr val="048A7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56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15" grpId="0"/>
      <p:bldP spid="16" grpId="0"/>
      <p:bldP spid="1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-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665312"/>
            <a:ext cx="14329593" cy="10733362"/>
          </a:xfrm>
          <a:prstGeom prst="rect">
            <a:avLst/>
          </a:prstGeom>
          <a:effectLst>
            <a:glow rad="558800">
              <a:schemeClr val="bg1">
                <a:lumMod val="75000"/>
                <a:alpha val="50000"/>
              </a:schemeClr>
            </a:glow>
            <a:softEdge rad="787400"/>
          </a:effectLst>
        </p:spPr>
      </p:pic>
      <p:sp>
        <p:nvSpPr>
          <p:cNvPr id="6146" name="Rectangle 2"/>
          <p:cNvSpPr>
            <a:spLocks/>
          </p:cNvSpPr>
          <p:nvPr/>
        </p:nvSpPr>
        <p:spPr bwMode="auto">
          <a:xfrm>
            <a:off x="1246785" y="1824990"/>
            <a:ext cx="6192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b="1" dirty="0" smtClean="0">
                <a:ln w="28575" cmpd="sng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Impact"/>
                <a:ea typeface="Impact"/>
                <a:cs typeface="Impact"/>
                <a:sym typeface="나눔고딕 Bold" charset="-127"/>
              </a:rPr>
              <a:t>Cultural sphere</a:t>
            </a:r>
            <a:endParaRPr lang="en-US" altLang="en-US" sz="6600" b="1" dirty="0">
              <a:ln w="28575" cmpd="sng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1246784" y="4533563"/>
            <a:ext cx="763284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60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Language</a:t>
            </a:r>
            <a:endParaRPr lang="ko-KR" altLang="en-US" sz="60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246784" y="5591688"/>
            <a:ext cx="763284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60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Economy</a:t>
            </a:r>
            <a:endParaRPr lang="ko-KR" altLang="en-US" sz="60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1246784" y="6527792"/>
            <a:ext cx="763284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60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Legal system</a:t>
            </a:r>
            <a:endParaRPr lang="ko-KR" altLang="en-US" sz="60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246784" y="7513910"/>
            <a:ext cx="907300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6000" b="1" dirty="0" err="1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Pax</a:t>
            </a:r>
            <a:r>
              <a:rPr lang="en-US" altLang="ko-KR" sz="60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6000" b="1" dirty="0" err="1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Romana</a:t>
            </a:r>
            <a:endParaRPr lang="ko-KR" altLang="en-US" sz="60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318792" y="8514184"/>
            <a:ext cx="1087320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60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So Jesus could reach the world</a:t>
            </a:r>
            <a:endParaRPr lang="ko-KR" altLang="en-US" sz="60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76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15" grpId="0"/>
      <p:bldP spid="16" grpId="0"/>
      <p:bldP spid="1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제목 및 부제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5B8AA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부제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부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Pages>0</Pages>
  <Words>439</Words>
  <Characters>0</Characters>
  <Application>Microsoft Office PowerPoint</Application>
  <PresentationFormat>Custom</PresentationFormat>
  <Lines>0</Lines>
  <Paragraphs>113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제목 및 부제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KUNDUK KOH</dc:creator>
  <cp:lastModifiedBy>.</cp:lastModifiedBy>
  <cp:revision>107</cp:revision>
  <dcterms:modified xsi:type="dcterms:W3CDTF">2020-04-29T15:48:34Z</dcterms:modified>
</cp:coreProperties>
</file>